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3" r:id="rId3"/>
  </p:sldMasterIdLst>
  <p:notesMasterIdLst>
    <p:notesMasterId r:id="rId30"/>
  </p:notesMasterIdLst>
  <p:sldIdLst>
    <p:sldId id="256" r:id="rId4"/>
    <p:sldId id="262" r:id="rId5"/>
    <p:sldId id="2076137213" r:id="rId6"/>
    <p:sldId id="2076137214" r:id="rId7"/>
    <p:sldId id="373" r:id="rId8"/>
    <p:sldId id="2076137215" r:id="rId9"/>
    <p:sldId id="2076137216" r:id="rId10"/>
    <p:sldId id="2076137198" r:id="rId11"/>
    <p:sldId id="333" r:id="rId12"/>
    <p:sldId id="2076137209" r:id="rId13"/>
    <p:sldId id="2076137210" r:id="rId14"/>
    <p:sldId id="2076137199" r:id="rId15"/>
    <p:sldId id="2076137235" r:id="rId16"/>
    <p:sldId id="2076137236" r:id="rId17"/>
    <p:sldId id="2076137238" r:id="rId18"/>
    <p:sldId id="2076137202" r:id="rId19"/>
    <p:sldId id="2076137242" r:id="rId20"/>
    <p:sldId id="2076137243" r:id="rId21"/>
    <p:sldId id="2076137244" r:id="rId22"/>
    <p:sldId id="2076137247" r:id="rId23"/>
    <p:sldId id="2076137249" r:id="rId24"/>
    <p:sldId id="2076137203" r:id="rId25"/>
    <p:sldId id="2076137250" r:id="rId26"/>
    <p:sldId id="2076137251" r:id="rId27"/>
    <p:sldId id="2076137252"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s" id="{CBCACA11-9054-478D-B8AF-E06A63613687}">
          <p14:sldIdLst>
            <p14:sldId id="256"/>
            <p14:sldId id="262"/>
          </p14:sldIdLst>
        </p14:section>
        <p14:section name="Process/Benefits" id="{738BF423-378B-497B-8F4F-B6AE0C9C84FE}">
          <p14:sldIdLst>
            <p14:sldId id="2076137213"/>
            <p14:sldId id="2076137214"/>
          </p14:sldIdLst>
        </p14:section>
        <p14:section name="Registration" id="{6264E16C-E2EE-4473-88B6-3D4E87C213AE}">
          <p14:sldIdLst>
            <p14:sldId id="373"/>
            <p14:sldId id="2076137215"/>
            <p14:sldId id="2076137216"/>
          </p14:sldIdLst>
        </p14:section>
        <p14:section name="Navigation" id="{19F62DAC-D5D3-4BD4-BD33-6DA78CA19F95}">
          <p14:sldIdLst>
            <p14:sldId id="2076137198"/>
            <p14:sldId id="333"/>
            <p14:sldId id="2076137209"/>
            <p14:sldId id="2076137210"/>
          </p14:sldIdLst>
        </p14:section>
        <p14:section name="Placing Orders" id="{D8A7C5F7-01B7-4D2E-99A7-40B1F491DC7F}">
          <p14:sldIdLst>
            <p14:sldId id="2076137199"/>
            <p14:sldId id="2076137235"/>
            <p14:sldId id="2076137236"/>
            <p14:sldId id="2076137238"/>
          </p14:sldIdLst>
        </p14:section>
        <p14:section name="Things to Know" id="{6B4F1538-C69D-42F2-808D-74D8F72234C2}">
          <p14:sldIdLst>
            <p14:sldId id="2076137202"/>
            <p14:sldId id="2076137242"/>
            <p14:sldId id="2076137243"/>
            <p14:sldId id="2076137244"/>
            <p14:sldId id="2076137247"/>
            <p14:sldId id="2076137249"/>
          </p14:sldIdLst>
        </p14:section>
        <p14:section name="Additional Resources" id="{B54BC8C5-A458-4E63-A659-6B0BF82C00FE}">
          <p14:sldIdLst>
            <p14:sldId id="2076137203"/>
            <p14:sldId id="2076137250"/>
            <p14:sldId id="2076137251"/>
            <p14:sldId id="2076137252"/>
            <p14:sldId id="2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neghin, Jessamyn" initials="MJ" lastIdx="4" clrIdx="0">
    <p:extLst>
      <p:ext uri="{19B8F6BF-5375-455C-9EA6-DF929625EA0E}">
        <p15:presenceInfo xmlns:p15="http://schemas.microsoft.com/office/powerpoint/2012/main" userId="S-1-5-21-1407069837-2091007605-538272213-31420596" providerId="AD"/>
      </p:ext>
    </p:extLst>
  </p:cmAuthor>
  <p:cmAuthor id="2" name="Lasich, Kirt" initials="LK" lastIdx="67" clrIdx="1">
    <p:extLst>
      <p:ext uri="{19B8F6BF-5375-455C-9EA6-DF929625EA0E}">
        <p15:presenceInfo xmlns:p15="http://schemas.microsoft.com/office/powerpoint/2012/main" userId="Lasich, Kirt" providerId="None"/>
      </p:ext>
    </p:extLst>
  </p:cmAuthor>
  <p:cmAuthor id="3" name="Bond, Brooke" initials="BB" lastIdx="2" clrIdx="2">
    <p:extLst>
      <p:ext uri="{19B8F6BF-5375-455C-9EA6-DF929625EA0E}">
        <p15:presenceInfo xmlns:p15="http://schemas.microsoft.com/office/powerpoint/2012/main" userId="S-1-5-21-1407069837-2091007605-538272213-25604868" providerId="AD"/>
      </p:ext>
    </p:extLst>
  </p:cmAuthor>
  <p:cmAuthor id="4" name="Solari, Josh" initials="SJ" lastIdx="18" clrIdx="3">
    <p:extLst>
      <p:ext uri="{19B8F6BF-5375-455C-9EA6-DF929625EA0E}">
        <p15:presenceInfo xmlns:p15="http://schemas.microsoft.com/office/powerpoint/2012/main" userId="S-1-5-21-1407069837-2091007605-538272213-2487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54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5205" autoAdjust="0"/>
  </p:normalViewPr>
  <p:slideViewPr>
    <p:cSldViewPr snapToGrid="0">
      <p:cViewPr varScale="1">
        <p:scale>
          <a:sx n="106" d="100"/>
          <a:sy n="106" d="100"/>
        </p:scale>
        <p:origin x="1056" y="7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296E9-0974-4B19-97AF-FB6A82C2A6B3}" type="datetimeFigureOut">
              <a:rPr lang="en-US" smtClean="0"/>
              <a:t>8/8/2022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FF643-D4DE-4BEA-87D8-6B7E39101D3B}" type="slidenum">
              <a:rPr lang="en-US" smtClean="0"/>
              <a:t>‹#›</a:t>
            </a:fld>
            <a:endParaRPr lang="en-US"/>
          </a:p>
        </p:txBody>
      </p:sp>
    </p:spTree>
    <p:extLst>
      <p:ext uri="{BB962C8B-B14F-4D97-AF65-F5344CB8AC3E}">
        <p14:creationId xmlns:p14="http://schemas.microsoft.com/office/powerpoint/2010/main" val="367619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61B6FD-4010-B940-8A1B-321E6227B6BD}" type="slidenum">
              <a:rPr lang="en-US" smtClean="0"/>
              <a:t>1</a:t>
            </a:fld>
            <a:endParaRPr lang="en-US"/>
          </a:p>
        </p:txBody>
      </p:sp>
    </p:spTree>
    <p:extLst>
      <p:ext uri="{BB962C8B-B14F-4D97-AF65-F5344CB8AC3E}">
        <p14:creationId xmlns:p14="http://schemas.microsoft.com/office/powerpoint/2010/main" val="207094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Discussed, Contents, Table of Contents, Areas of Focus</a:t>
            </a:r>
          </a:p>
        </p:txBody>
      </p:sp>
      <p:sp>
        <p:nvSpPr>
          <p:cNvPr id="4" name="Slide Number Placeholder 3"/>
          <p:cNvSpPr>
            <a:spLocks noGrp="1"/>
          </p:cNvSpPr>
          <p:nvPr>
            <p:ph type="sldNum" sz="quarter" idx="5"/>
          </p:nvPr>
        </p:nvSpPr>
        <p:spPr/>
        <p:txBody>
          <a:bodyPr/>
          <a:lstStyle/>
          <a:p>
            <a:fld id="{C00FF643-D4DE-4BEA-87D8-6B7E39101D3B}" type="slidenum">
              <a:rPr lang="en-US" smtClean="0"/>
              <a:t>2</a:t>
            </a:fld>
            <a:endParaRPr lang="en-US"/>
          </a:p>
        </p:txBody>
      </p:sp>
    </p:spTree>
    <p:extLst>
      <p:ext uri="{BB962C8B-B14F-4D97-AF65-F5344CB8AC3E}">
        <p14:creationId xmlns:p14="http://schemas.microsoft.com/office/powerpoint/2010/main" val="218907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r>
              <a:rPr lang="en-US" dirty="0"/>
              <a:t>Title Slide</a:t>
            </a:r>
          </a:p>
        </p:txBody>
      </p:sp>
      <p:sp>
        <p:nvSpPr>
          <p:cNvPr id="4"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marL="0" indent="0">
              <a:lnSpc>
                <a:spcPct val="110000"/>
              </a:lnSpc>
              <a:spcAft>
                <a:spcPts val="400"/>
              </a:spcAft>
              <a:buNone/>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marL="0" indent="0">
              <a:buNone/>
              <a:defRPr sz="1400">
                <a:solidFill>
                  <a:schemeClr val="bg1"/>
                </a:solidFill>
              </a:defRPr>
            </a:lvl1pPr>
          </a:lstStyle>
          <a:p>
            <a:r>
              <a:rPr lang="en-US" dirty="0"/>
              <a:t>Date of Presentation</a:t>
            </a:r>
          </a:p>
        </p:txBody>
      </p:sp>
      <p:cxnSp>
        <p:nvCxnSpPr>
          <p:cNvPr id="6" name="Straight Connector 5">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B499C8F-1127-F64A-8549-73BECA046D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16" y="1277701"/>
            <a:ext cx="3227628" cy="520092"/>
          </a:xfrm>
          <a:prstGeom prst="rect">
            <a:avLst/>
          </a:prstGeom>
        </p:spPr>
      </p:pic>
    </p:spTree>
    <p:extLst>
      <p:ext uri="{BB962C8B-B14F-4D97-AF65-F5344CB8AC3E}">
        <p14:creationId xmlns:p14="http://schemas.microsoft.com/office/powerpoint/2010/main" val="263801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37560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24438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014352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287139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54963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1F3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79FD9-3819-8540-B866-B6BA8A205905}"/>
              </a:ext>
            </a:extLst>
          </p:cNvPr>
          <p:cNvPicPr>
            <a:picLocks noChangeAspect="1"/>
          </p:cNvPicPr>
          <p:nvPr userDrawn="1"/>
        </p:nvPicPr>
        <p:blipFill>
          <a:blip r:embed="rId2"/>
          <a:stretch>
            <a:fillRect/>
          </a:stretch>
        </p:blipFill>
        <p:spPr>
          <a:xfrm rot="10800000">
            <a:off x="7077402" y="3429000"/>
            <a:ext cx="5114597" cy="3035009"/>
          </a:xfrm>
          <a:prstGeom prst="rect">
            <a:avLst/>
          </a:prstGeom>
        </p:spPr>
      </p:pic>
      <p:sp>
        <p:nvSpPr>
          <p:cNvPr id="3" name="Text Placeholder 2">
            <a:extLst>
              <a:ext uri="{FF2B5EF4-FFF2-40B4-BE49-F238E27FC236}">
                <a16:creationId xmlns:a16="http://schemas.microsoft.com/office/drawing/2014/main" id="{76E55E2B-A622-0F40-9010-7B17D48D157B}"/>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spTree>
    <p:extLst>
      <p:ext uri="{BB962C8B-B14F-4D97-AF65-F5344CB8AC3E}">
        <p14:creationId xmlns:p14="http://schemas.microsoft.com/office/powerpoint/2010/main" val="417970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001F3C"/>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3419282-8C2B-E443-AD7F-DE2A248721DD}"/>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DAAB8FE8-EEA0-0D49-945A-389C217B9F4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5377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9" name="Picture 8">
            <a:extLst>
              <a:ext uri="{FF2B5EF4-FFF2-40B4-BE49-F238E27FC236}">
                <a16:creationId xmlns:a16="http://schemas.microsoft.com/office/drawing/2014/main" id="{612DD17F-53B0-704B-9CC4-0A4AC096D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5921680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Divider -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3336F-BD41-4D48-BAF9-E8035389D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294418"/>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EC41D797-375D-5D43-9E0D-E9F79BB4205F}"/>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pic>
        <p:nvPicPr>
          <p:cNvPr id="10" name="Picture 9">
            <a:extLst>
              <a:ext uri="{FF2B5EF4-FFF2-40B4-BE49-F238E27FC236}">
                <a16:creationId xmlns:a16="http://schemas.microsoft.com/office/drawing/2014/main" id="{08EFA590-12C7-A444-94F0-D3988C39C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1" name="Title Placeholder 1">
            <a:extLst>
              <a:ext uri="{FF2B5EF4-FFF2-40B4-BE49-F238E27FC236}">
                <a16:creationId xmlns:a16="http://schemas.microsoft.com/office/drawing/2014/main" id="{D51BEDC5-B7DC-5C4C-88DC-222D8C012C36}"/>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13964429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71697-331B-DD4D-AC06-B0007A0E8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0" name="Oval 9">
            <a:extLst>
              <a:ext uri="{FF2B5EF4-FFF2-40B4-BE49-F238E27FC236}">
                <a16:creationId xmlns:a16="http://schemas.microsoft.com/office/drawing/2014/main" id="{504BFBFC-B1D6-794E-9141-9BE090B4DCD4}"/>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pic>
        <p:nvPicPr>
          <p:cNvPr id="11" name="Picture 10">
            <a:extLst>
              <a:ext uri="{FF2B5EF4-FFF2-40B4-BE49-F238E27FC236}">
                <a16:creationId xmlns:a16="http://schemas.microsoft.com/office/drawing/2014/main" id="{CE6CFBCD-FD45-164B-8ED0-E0DD94750A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2" name="Title Placeholder 1">
            <a:extLst>
              <a:ext uri="{FF2B5EF4-FFF2-40B4-BE49-F238E27FC236}">
                <a16:creationId xmlns:a16="http://schemas.microsoft.com/office/drawing/2014/main" id="{53CAD8CD-F47F-014D-AB49-FACE8619F6C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8578212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Parallelogram 1">
            <a:extLst>
              <a:ext uri="{FF2B5EF4-FFF2-40B4-BE49-F238E27FC236}">
                <a16:creationId xmlns:a16="http://schemas.microsoft.com/office/drawing/2014/main" id="{765B547D-3CF4-2343-9880-2242A361A626}"/>
              </a:ext>
            </a:extLst>
          </p:cNvPr>
          <p:cNvSpPr/>
          <p:nvPr userDrawn="1"/>
        </p:nvSpPr>
        <p:spPr>
          <a:xfrm>
            <a:off x="4582857" y="0"/>
            <a:ext cx="7609143" cy="6898450"/>
          </a:xfrm>
          <a:custGeom>
            <a:avLst/>
            <a:gdLst>
              <a:gd name="connsiteX0" fmla="*/ 0 w 5915025"/>
              <a:gd name="connsiteY0" fmla="*/ 6858000 h 6858000"/>
              <a:gd name="connsiteX1" fmla="*/ 1478756 w 5915025"/>
              <a:gd name="connsiteY1" fmla="*/ 0 h 6858000"/>
              <a:gd name="connsiteX2" fmla="*/ 5915025 w 5915025"/>
              <a:gd name="connsiteY2" fmla="*/ 0 h 6858000"/>
              <a:gd name="connsiteX3" fmla="*/ 4436269 w 5915025"/>
              <a:gd name="connsiteY3" fmla="*/ 6858000 h 6858000"/>
              <a:gd name="connsiteX4" fmla="*/ 0 w 5915025"/>
              <a:gd name="connsiteY4" fmla="*/ 6858000 h 6858000"/>
              <a:gd name="connsiteX0" fmla="*/ 0 w 7158038"/>
              <a:gd name="connsiteY0" fmla="*/ 6858000 h 6858000"/>
              <a:gd name="connsiteX1" fmla="*/ 1478756 w 7158038"/>
              <a:gd name="connsiteY1" fmla="*/ 0 h 6858000"/>
              <a:gd name="connsiteX2" fmla="*/ 7158038 w 7158038"/>
              <a:gd name="connsiteY2" fmla="*/ 0 h 6858000"/>
              <a:gd name="connsiteX3" fmla="*/ 4436269 w 7158038"/>
              <a:gd name="connsiteY3" fmla="*/ 6858000 h 6858000"/>
              <a:gd name="connsiteX4" fmla="*/ 0 w 7158038"/>
              <a:gd name="connsiteY4" fmla="*/ 6858000 h 6858000"/>
              <a:gd name="connsiteX0" fmla="*/ 0 w 7158038"/>
              <a:gd name="connsiteY0" fmla="*/ 6858000 h 6886575"/>
              <a:gd name="connsiteX1" fmla="*/ 1478756 w 7158038"/>
              <a:gd name="connsiteY1" fmla="*/ 0 h 6886575"/>
              <a:gd name="connsiteX2" fmla="*/ 7158038 w 7158038"/>
              <a:gd name="connsiteY2" fmla="*/ 0 h 6886575"/>
              <a:gd name="connsiteX3" fmla="*/ 7108031 w 7158038"/>
              <a:gd name="connsiteY3" fmla="*/ 6886575 h 6886575"/>
              <a:gd name="connsiteX4" fmla="*/ 0 w 7158038"/>
              <a:gd name="connsiteY4" fmla="*/ 6858000 h 6886575"/>
              <a:gd name="connsiteX0" fmla="*/ 0 w 7158038"/>
              <a:gd name="connsiteY0" fmla="*/ 6858000 h 6898450"/>
              <a:gd name="connsiteX1" fmla="*/ 1478756 w 7158038"/>
              <a:gd name="connsiteY1" fmla="*/ 0 h 6898450"/>
              <a:gd name="connsiteX2" fmla="*/ 7158038 w 7158038"/>
              <a:gd name="connsiteY2" fmla="*/ 0 h 6898450"/>
              <a:gd name="connsiteX3" fmla="*/ 7155532 w 7158038"/>
              <a:gd name="connsiteY3" fmla="*/ 6898450 h 6898450"/>
              <a:gd name="connsiteX4" fmla="*/ 0 w 7158038"/>
              <a:gd name="connsiteY4" fmla="*/ 6858000 h 68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8038" h="6898450">
                <a:moveTo>
                  <a:pt x="0" y="6858000"/>
                </a:moveTo>
                <a:lnTo>
                  <a:pt x="1478756" y="0"/>
                </a:lnTo>
                <a:lnTo>
                  <a:pt x="7158038" y="0"/>
                </a:lnTo>
                <a:cubicBezTo>
                  <a:pt x="7157203" y="2299483"/>
                  <a:pt x="7156367" y="4598967"/>
                  <a:pt x="7155532" y="6898450"/>
                </a:cubicBezTo>
                <a:lnTo>
                  <a:pt x="0" y="6858000"/>
                </a:lnTo>
                <a:close/>
              </a:path>
            </a:pathLst>
          </a:custGeom>
          <a:solidFill>
            <a:srgbClr val="EAEDE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09550" y="4495801"/>
            <a:ext cx="10020300" cy="952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209550" y="3912882"/>
            <a:ext cx="7432675" cy="747712"/>
          </a:xfrm>
        </p:spPr>
        <p:txBody>
          <a:bodyPr>
            <a:normAutofit/>
          </a:bodyPr>
          <a:lstStyle>
            <a:lvl1pPr marL="0" indent="0">
              <a:buNone/>
              <a:defRPr sz="3600" baseline="0">
                <a:solidFill>
                  <a:schemeClr val="accent3"/>
                </a:solidFill>
              </a:defRPr>
            </a:lvl1pPr>
          </a:lstStyle>
          <a:p>
            <a:pPr lvl="0"/>
            <a:r>
              <a:rPr lang="en-US" dirty="0"/>
              <a:t>Click to add transition slide text</a:t>
            </a:r>
          </a:p>
        </p:txBody>
      </p:sp>
    </p:spTree>
    <p:extLst>
      <p:ext uri="{BB962C8B-B14F-4D97-AF65-F5344CB8AC3E}">
        <p14:creationId xmlns:p14="http://schemas.microsoft.com/office/powerpoint/2010/main" val="316765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47" y="0"/>
            <a:ext cx="12212894"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pic>
        <p:nvPicPr>
          <p:cNvPr id="6" name="Picture 5">
            <a:extLst>
              <a:ext uri="{FF2B5EF4-FFF2-40B4-BE49-F238E27FC236}">
                <a16:creationId xmlns:a16="http://schemas.microsoft.com/office/drawing/2014/main" id="{C2B0ABC1-4DEF-8543-9FA3-5090C8949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311491532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ivider -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A9CF6-0AAF-E148-BBC1-77A73F747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65F99CE3-F896-A844-A67C-0ADE698EA6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149112232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5157"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339693733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023A06-91C3-BE4C-B50D-D4D411865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12192001"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312960575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546FD3F2-34E4-0D42-AF2C-2C74162368F0}"/>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10" name="Picture 9">
            <a:extLst>
              <a:ext uri="{FF2B5EF4-FFF2-40B4-BE49-F238E27FC236}">
                <a16:creationId xmlns:a16="http://schemas.microsoft.com/office/drawing/2014/main" id="{FAAEB8BD-3FE4-D94C-BB1F-D1367F5F55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14640976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31421-7108-184A-A7E8-03D4C36E5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54" y="0"/>
            <a:ext cx="12255908" cy="6858000"/>
          </a:xfrm>
          <a:prstGeom prst="rect">
            <a:avLst/>
          </a:prstGeom>
        </p:spPr>
      </p:pic>
      <p:sp>
        <p:nvSpPr>
          <p:cNvPr id="8" name="Oval 7">
            <a:extLst>
              <a:ext uri="{FF2B5EF4-FFF2-40B4-BE49-F238E27FC236}">
                <a16:creationId xmlns:a16="http://schemas.microsoft.com/office/drawing/2014/main" id="{5501E082-9B3B-2346-BD09-3CE5B933382A}"/>
              </a:ext>
            </a:extLst>
          </p:cNvPr>
          <p:cNvSpPr/>
          <p:nvPr userDrawn="1"/>
        </p:nvSpPr>
        <p:spPr>
          <a:xfrm>
            <a:off x="-1199902" y="717170"/>
            <a:ext cx="6998208" cy="69982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222C3A"/>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4EBEC7AC-7749-FD42-A05A-05C102C54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377838319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001F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306C-FDAD-D34F-A8DF-848397D9F79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7E6B48D7-E587-3546-BD64-45A18B6A8D73}"/>
              </a:ext>
            </a:extLst>
          </p:cNvPr>
          <p:cNvSpPr>
            <a:spLocks noGrp="1"/>
          </p:cNvSpPr>
          <p:nvPr>
            <p:ph idx="1"/>
          </p:nvPr>
        </p:nvSpPr>
        <p:spPr>
          <a:xfrm>
            <a:off x="885444" y="1373594"/>
            <a:ext cx="10477500" cy="4351338"/>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2106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r>
              <a:rPr lang="en-US" dirty="0"/>
              <a:t>Title Slide</a:t>
            </a:r>
          </a:p>
        </p:txBody>
      </p:sp>
      <p:sp>
        <p:nvSpPr>
          <p:cNvPr id="4"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marL="0" indent="0">
              <a:lnSpc>
                <a:spcPct val="110000"/>
              </a:lnSpc>
              <a:spcAft>
                <a:spcPts val="400"/>
              </a:spcAft>
              <a:buNone/>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marL="0" indent="0">
              <a:buNone/>
              <a:defRPr sz="1400">
                <a:solidFill>
                  <a:schemeClr val="bg1"/>
                </a:solidFill>
              </a:defRPr>
            </a:lvl1pPr>
          </a:lstStyle>
          <a:p>
            <a:r>
              <a:rPr lang="en-US" dirty="0"/>
              <a:t>Date of Presentation</a:t>
            </a:r>
          </a:p>
        </p:txBody>
      </p:sp>
      <p:cxnSp>
        <p:nvCxnSpPr>
          <p:cNvPr id="6" name="Straight Connector 5">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B499C8F-1127-F64A-8549-73BECA046D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16" y="1277701"/>
            <a:ext cx="3227628" cy="520092"/>
          </a:xfrm>
          <a:prstGeom prst="rect">
            <a:avLst/>
          </a:prstGeom>
        </p:spPr>
      </p:pic>
    </p:spTree>
    <p:extLst>
      <p:ext uri="{BB962C8B-B14F-4D97-AF65-F5344CB8AC3E}">
        <p14:creationId xmlns:p14="http://schemas.microsoft.com/office/powerpoint/2010/main" val="473964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Parallelogram 1">
            <a:extLst>
              <a:ext uri="{FF2B5EF4-FFF2-40B4-BE49-F238E27FC236}">
                <a16:creationId xmlns:a16="http://schemas.microsoft.com/office/drawing/2014/main" id="{765B547D-3CF4-2343-9880-2242A361A626}"/>
              </a:ext>
            </a:extLst>
          </p:cNvPr>
          <p:cNvSpPr/>
          <p:nvPr userDrawn="1"/>
        </p:nvSpPr>
        <p:spPr>
          <a:xfrm>
            <a:off x="4582857" y="0"/>
            <a:ext cx="7609143" cy="6898450"/>
          </a:xfrm>
          <a:custGeom>
            <a:avLst/>
            <a:gdLst>
              <a:gd name="connsiteX0" fmla="*/ 0 w 5915025"/>
              <a:gd name="connsiteY0" fmla="*/ 6858000 h 6858000"/>
              <a:gd name="connsiteX1" fmla="*/ 1478756 w 5915025"/>
              <a:gd name="connsiteY1" fmla="*/ 0 h 6858000"/>
              <a:gd name="connsiteX2" fmla="*/ 5915025 w 5915025"/>
              <a:gd name="connsiteY2" fmla="*/ 0 h 6858000"/>
              <a:gd name="connsiteX3" fmla="*/ 4436269 w 5915025"/>
              <a:gd name="connsiteY3" fmla="*/ 6858000 h 6858000"/>
              <a:gd name="connsiteX4" fmla="*/ 0 w 5915025"/>
              <a:gd name="connsiteY4" fmla="*/ 6858000 h 6858000"/>
              <a:gd name="connsiteX0" fmla="*/ 0 w 7158038"/>
              <a:gd name="connsiteY0" fmla="*/ 6858000 h 6858000"/>
              <a:gd name="connsiteX1" fmla="*/ 1478756 w 7158038"/>
              <a:gd name="connsiteY1" fmla="*/ 0 h 6858000"/>
              <a:gd name="connsiteX2" fmla="*/ 7158038 w 7158038"/>
              <a:gd name="connsiteY2" fmla="*/ 0 h 6858000"/>
              <a:gd name="connsiteX3" fmla="*/ 4436269 w 7158038"/>
              <a:gd name="connsiteY3" fmla="*/ 6858000 h 6858000"/>
              <a:gd name="connsiteX4" fmla="*/ 0 w 7158038"/>
              <a:gd name="connsiteY4" fmla="*/ 6858000 h 6858000"/>
              <a:gd name="connsiteX0" fmla="*/ 0 w 7158038"/>
              <a:gd name="connsiteY0" fmla="*/ 6858000 h 6886575"/>
              <a:gd name="connsiteX1" fmla="*/ 1478756 w 7158038"/>
              <a:gd name="connsiteY1" fmla="*/ 0 h 6886575"/>
              <a:gd name="connsiteX2" fmla="*/ 7158038 w 7158038"/>
              <a:gd name="connsiteY2" fmla="*/ 0 h 6886575"/>
              <a:gd name="connsiteX3" fmla="*/ 7108031 w 7158038"/>
              <a:gd name="connsiteY3" fmla="*/ 6886575 h 6886575"/>
              <a:gd name="connsiteX4" fmla="*/ 0 w 7158038"/>
              <a:gd name="connsiteY4" fmla="*/ 6858000 h 6886575"/>
              <a:gd name="connsiteX0" fmla="*/ 0 w 7158038"/>
              <a:gd name="connsiteY0" fmla="*/ 6858000 h 6898450"/>
              <a:gd name="connsiteX1" fmla="*/ 1478756 w 7158038"/>
              <a:gd name="connsiteY1" fmla="*/ 0 h 6898450"/>
              <a:gd name="connsiteX2" fmla="*/ 7158038 w 7158038"/>
              <a:gd name="connsiteY2" fmla="*/ 0 h 6898450"/>
              <a:gd name="connsiteX3" fmla="*/ 7155532 w 7158038"/>
              <a:gd name="connsiteY3" fmla="*/ 6898450 h 6898450"/>
              <a:gd name="connsiteX4" fmla="*/ 0 w 7158038"/>
              <a:gd name="connsiteY4" fmla="*/ 6858000 h 68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8038" h="6898450">
                <a:moveTo>
                  <a:pt x="0" y="6858000"/>
                </a:moveTo>
                <a:lnTo>
                  <a:pt x="1478756" y="0"/>
                </a:lnTo>
                <a:lnTo>
                  <a:pt x="7158038" y="0"/>
                </a:lnTo>
                <a:cubicBezTo>
                  <a:pt x="7157203" y="2299483"/>
                  <a:pt x="7156367" y="4598967"/>
                  <a:pt x="7155532" y="6898450"/>
                </a:cubicBezTo>
                <a:lnTo>
                  <a:pt x="0" y="6858000"/>
                </a:lnTo>
                <a:close/>
              </a:path>
            </a:pathLst>
          </a:custGeom>
          <a:solidFill>
            <a:srgbClr val="EAEDE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09550" y="4495801"/>
            <a:ext cx="10020300" cy="952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209550" y="3912882"/>
            <a:ext cx="7432675" cy="747712"/>
          </a:xfrm>
        </p:spPr>
        <p:txBody>
          <a:bodyPr>
            <a:normAutofit/>
          </a:bodyPr>
          <a:lstStyle>
            <a:lvl1pPr marL="0" indent="0">
              <a:buNone/>
              <a:defRPr sz="3600" baseline="0">
                <a:solidFill>
                  <a:schemeClr val="accent3"/>
                </a:solidFill>
              </a:defRPr>
            </a:lvl1pPr>
          </a:lstStyle>
          <a:p>
            <a:pPr lvl="0"/>
            <a:r>
              <a:rPr lang="en-US" dirty="0"/>
              <a:t>Click to add transition slide text</a:t>
            </a:r>
          </a:p>
        </p:txBody>
      </p:sp>
    </p:spTree>
    <p:extLst>
      <p:ext uri="{BB962C8B-B14F-4D97-AF65-F5344CB8AC3E}">
        <p14:creationId xmlns:p14="http://schemas.microsoft.com/office/powerpoint/2010/main" val="3468491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532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2258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022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0134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401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02600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35F43AA-2BC0-134B-A0C0-A7B9C4C85432}"/>
              </a:ext>
            </a:extLst>
          </p:cNvPr>
          <p:cNvSpPr/>
          <p:nvPr userDrawn="1"/>
        </p:nvSpPr>
        <p:spPr>
          <a:xfrm rot="10800000">
            <a:off x="-2" y="3029129"/>
            <a:ext cx="12192001" cy="279920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3F1157-9063-1144-815A-4D5D3A4C298C}"/>
              </a:ext>
            </a:extLst>
          </p:cNvPr>
          <p:cNvSpPr/>
          <p:nvPr userDrawn="1"/>
        </p:nvSpPr>
        <p:spPr>
          <a:xfrm>
            <a:off x="1" y="0"/>
            <a:ext cx="12191999" cy="3667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798" y="1096911"/>
            <a:ext cx="10058400" cy="4191000"/>
          </a:xfrm>
          <a:prstGeom prst="rect">
            <a:avLst/>
          </a:prstGeom>
        </p:spPr>
      </p:pic>
    </p:spTree>
    <p:extLst>
      <p:ext uri="{BB962C8B-B14F-4D97-AF65-F5344CB8AC3E}">
        <p14:creationId xmlns:p14="http://schemas.microsoft.com/office/powerpoint/2010/main" val="2782841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342863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491411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004687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533803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9818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179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758512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1F3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79FD9-3819-8540-B866-B6BA8A205905}"/>
              </a:ext>
            </a:extLst>
          </p:cNvPr>
          <p:cNvPicPr>
            <a:picLocks noChangeAspect="1"/>
          </p:cNvPicPr>
          <p:nvPr userDrawn="1"/>
        </p:nvPicPr>
        <p:blipFill>
          <a:blip r:embed="rId2"/>
          <a:stretch>
            <a:fillRect/>
          </a:stretch>
        </p:blipFill>
        <p:spPr>
          <a:xfrm rot="10800000">
            <a:off x="7077402" y="3429000"/>
            <a:ext cx="5114597" cy="3035009"/>
          </a:xfrm>
          <a:prstGeom prst="rect">
            <a:avLst/>
          </a:prstGeom>
        </p:spPr>
      </p:pic>
      <p:sp>
        <p:nvSpPr>
          <p:cNvPr id="3" name="Text Placeholder 2">
            <a:extLst>
              <a:ext uri="{FF2B5EF4-FFF2-40B4-BE49-F238E27FC236}">
                <a16:creationId xmlns:a16="http://schemas.microsoft.com/office/drawing/2014/main" id="{76E55E2B-A622-0F40-9010-7B17D48D157B}"/>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spTree>
    <p:extLst>
      <p:ext uri="{BB962C8B-B14F-4D97-AF65-F5344CB8AC3E}">
        <p14:creationId xmlns:p14="http://schemas.microsoft.com/office/powerpoint/2010/main" val="341289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9684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94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44750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35F43AA-2BC0-134B-A0C0-A7B9C4C85432}"/>
              </a:ext>
            </a:extLst>
          </p:cNvPr>
          <p:cNvSpPr/>
          <p:nvPr userDrawn="1"/>
        </p:nvSpPr>
        <p:spPr>
          <a:xfrm rot="10800000">
            <a:off x="-2" y="3029129"/>
            <a:ext cx="12192001" cy="279920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3F1157-9063-1144-815A-4D5D3A4C298C}"/>
              </a:ext>
            </a:extLst>
          </p:cNvPr>
          <p:cNvSpPr/>
          <p:nvPr userDrawn="1"/>
        </p:nvSpPr>
        <p:spPr>
          <a:xfrm>
            <a:off x="1" y="0"/>
            <a:ext cx="12191999" cy="3667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798" y="1096911"/>
            <a:ext cx="10058400" cy="4191000"/>
          </a:xfrm>
          <a:prstGeom prst="rect">
            <a:avLst/>
          </a:prstGeom>
        </p:spPr>
      </p:pic>
    </p:spTree>
    <p:extLst>
      <p:ext uri="{BB962C8B-B14F-4D97-AF65-F5344CB8AC3E}">
        <p14:creationId xmlns:p14="http://schemas.microsoft.com/office/powerpoint/2010/main" val="177169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8/8/2022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17750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41064"/>
            <a:ext cx="10515600" cy="48358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350623" y="6418729"/>
            <a:ext cx="3003177" cy="215444"/>
          </a:xfrm>
          <a:prstGeom prst="rect">
            <a:avLst/>
          </a:prstGeom>
          <a:noFill/>
        </p:spPr>
        <p:txBody>
          <a:bodyPr wrap="square" rtlCol="0">
            <a:spAutoFit/>
          </a:bodyPr>
          <a:lstStyle/>
          <a:p>
            <a:pPr algn="r"/>
            <a:r>
              <a:rPr lang="en-US" sz="800" dirty="0">
                <a:solidFill>
                  <a:schemeClr val="tx2"/>
                </a:solidFill>
              </a:rPr>
              <a:t>AMAZON</a:t>
            </a:r>
            <a:r>
              <a:rPr lang="en-US" sz="800" baseline="0" dirty="0">
                <a:solidFill>
                  <a:schemeClr val="tx2"/>
                </a:solidFill>
              </a:rPr>
              <a:t> CONFIDENTIAL</a:t>
            </a:r>
            <a:endParaRPr lang="en-US" sz="800" dirty="0">
              <a:solidFill>
                <a:schemeClr val="tx2"/>
              </a:solidFill>
            </a:endParaRPr>
          </a:p>
        </p:txBody>
      </p:sp>
      <p:pic>
        <p:nvPicPr>
          <p:cNvPr id="5" name="Picture 4">
            <a:extLst>
              <a:ext uri="{FF2B5EF4-FFF2-40B4-BE49-F238E27FC236}">
                <a16:creationId xmlns:a16="http://schemas.microsoft.com/office/drawing/2014/main" id="{82B4B9FE-9B73-4CBB-B02A-53EF1571D19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29936" y="4954788"/>
            <a:ext cx="3143325" cy="3143325"/>
          </a:xfrm>
          <a:prstGeom prst="rect">
            <a:avLst/>
          </a:prstGeom>
        </p:spPr>
      </p:pic>
    </p:spTree>
    <p:extLst>
      <p:ext uri="{BB962C8B-B14F-4D97-AF65-F5344CB8AC3E}">
        <p14:creationId xmlns:p14="http://schemas.microsoft.com/office/powerpoint/2010/main" val="339950223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1" r:id="rId5"/>
    <p:sldLayoutId id="2147483652" r:id="rId6"/>
    <p:sldLayoutId id="2147483653" r:id="rId7"/>
    <p:sldLayoutId id="2147483662" r:id="rId8"/>
    <p:sldLayoutId id="2147483654" r:id="rId9"/>
    <p:sldLayoutId id="2147483655" r:id="rId10"/>
    <p:sldLayoutId id="2147483656" r:id="rId11"/>
    <p:sldLayoutId id="2147483657" r:id="rId12"/>
    <p:sldLayoutId id="2147483658" r:id="rId13"/>
    <p:sldLayoutId id="2147483659" r:id="rId14"/>
    <p:sldLayoutId id="2147483688"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DED81B-086D-894A-942B-7BA5E5012FCC}"/>
              </a:ext>
            </a:extLst>
          </p:cNvPr>
          <p:cNvSpPr>
            <a:spLocks noGrp="1"/>
          </p:cNvSpPr>
          <p:nvPr>
            <p:ph type="body" idx="1"/>
          </p:nvPr>
        </p:nvSpPr>
        <p:spPr>
          <a:xfrm>
            <a:off x="5983224" y="5788025"/>
            <a:ext cx="6050280" cy="295783"/>
          </a:xfrm>
          <a:prstGeom prst="rect">
            <a:avLst/>
          </a:prstGeom>
        </p:spPr>
        <p:txBody>
          <a:bodyPr vert="horz" lIns="0" tIns="0" rIns="0" bIns="0" rtlCol="0">
            <a:normAutofit/>
          </a:bodyPr>
          <a:lstStyle/>
          <a:p>
            <a:pPr lvl="0"/>
            <a:r>
              <a:rPr lang="en-US" dirty="0"/>
              <a:t>Edit Master text styles</a:t>
            </a:r>
          </a:p>
          <a:p>
            <a:pPr lvl="1"/>
            <a:endParaRPr lang="en-US" dirty="0"/>
          </a:p>
        </p:txBody>
      </p:sp>
      <p:sp>
        <p:nvSpPr>
          <p:cNvPr id="8" name="Title Placeholder 1">
            <a:extLst>
              <a:ext uri="{FF2B5EF4-FFF2-40B4-BE49-F238E27FC236}">
                <a16:creationId xmlns:a16="http://schemas.microsoft.com/office/drawing/2014/main" id="{6F66037D-1898-2E43-B05C-E2EC71C2CC40}"/>
              </a:ext>
            </a:extLst>
          </p:cNvPr>
          <p:cNvSpPr>
            <a:spLocks noGrp="1"/>
          </p:cNvSpPr>
          <p:nvPr>
            <p:ph type="title"/>
          </p:nvPr>
        </p:nvSpPr>
        <p:spPr>
          <a:xfrm>
            <a:off x="1069848" y="1188720"/>
            <a:ext cx="3002280" cy="46634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763437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91" r:id="rId10"/>
  </p:sldLayoutIdLst>
  <p:txStyles>
    <p:titleStyle>
      <a:lvl1pPr algn="l" defTabSz="914400" rtl="0" eaLnBrk="1" latinLnBrk="0" hangingPunct="1">
        <a:lnSpc>
          <a:spcPct val="100000"/>
        </a:lnSpc>
        <a:spcBef>
          <a:spcPct val="0"/>
        </a:spcBef>
        <a:buNone/>
        <a:defRPr sz="40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11113"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2pPr>
      <a:lvl3pPr marL="0"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3pPr>
      <a:lvl4pPr marL="228600" marR="0" indent="0" algn="l" defTabSz="914400" rtl="0" eaLnBrk="1" fontAlgn="auto" latinLnBrk="0" hangingPunct="1">
        <a:lnSpc>
          <a:spcPct val="150000"/>
        </a:lnSpc>
        <a:spcBef>
          <a:spcPts val="500"/>
        </a:spcBef>
        <a:spcAft>
          <a:spcPts val="200"/>
        </a:spcAft>
        <a:buClr>
          <a:schemeClr val="tx1"/>
        </a:buClr>
        <a:buSzPct val="80000"/>
        <a:buFont typeface="Courier New" pitchFamily="2"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4pPr>
      <a:lvl5pPr marL="519112" marR="0" indent="0" algn="l" defTabSz="914400" rtl="0" eaLnBrk="1" fontAlgn="auto" latinLnBrk="0" hangingPunct="1">
        <a:lnSpc>
          <a:spcPct val="150000"/>
        </a:lnSpc>
        <a:spcBef>
          <a:spcPts val="500"/>
        </a:spcBef>
        <a:spcAft>
          <a:spcPts val="200"/>
        </a:spcAft>
        <a:buClr>
          <a:srgbClr val="007CB6"/>
        </a:buClr>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41064"/>
            <a:ext cx="10515600" cy="48358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350623" y="6480879"/>
            <a:ext cx="3003177" cy="215444"/>
          </a:xfrm>
          <a:prstGeom prst="rect">
            <a:avLst/>
          </a:prstGeom>
          <a:noFill/>
        </p:spPr>
        <p:txBody>
          <a:bodyPr wrap="square" rtlCol="0">
            <a:spAutoFit/>
          </a:bodyPr>
          <a:lstStyle/>
          <a:p>
            <a:pPr algn="r"/>
            <a:r>
              <a:rPr lang="en-US" sz="800" dirty="0">
                <a:solidFill>
                  <a:schemeClr val="tx2"/>
                </a:solidFill>
              </a:rPr>
              <a:t>AMAZON</a:t>
            </a:r>
            <a:r>
              <a:rPr lang="en-US" sz="800" baseline="0" dirty="0">
                <a:solidFill>
                  <a:schemeClr val="tx2"/>
                </a:solidFill>
              </a:rPr>
              <a:t> CONFIDENTIAL</a:t>
            </a:r>
            <a:endParaRPr lang="en-US" sz="800" dirty="0">
              <a:solidFill>
                <a:schemeClr val="tx2"/>
              </a:solidFill>
            </a:endParaRPr>
          </a:p>
        </p:txBody>
      </p:sp>
      <p:sp>
        <p:nvSpPr>
          <p:cNvPr id="4" name="MSIPCMContentMarking" descr="{&quot;HashCode&quot;:-1038031055,&quot;Placement&quot;:&quot;Footer&quot;,&quot;Top&quot;:520.3781,&quot;Left&quot;:452.558044,&quot;SlideWidth&quot;:960,&quot;SlideHeight&quot;:540}">
            <a:extLst>
              <a:ext uri="{FF2B5EF4-FFF2-40B4-BE49-F238E27FC236}">
                <a16:creationId xmlns:a16="http://schemas.microsoft.com/office/drawing/2014/main" id="{D46E6BA7-3DA9-4627-A545-4D4C33359593}"/>
              </a:ext>
            </a:extLst>
          </p:cNvPr>
          <p:cNvSpPr txBox="1"/>
          <p:nvPr userDrawn="1"/>
        </p:nvSpPr>
        <p:spPr>
          <a:xfrm>
            <a:off x="5747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Arial" panose="020B0604020202020204" pitchFamily="34" charset="0"/>
              </a:rPr>
              <a:t>Internal</a:t>
            </a:r>
          </a:p>
        </p:txBody>
      </p:sp>
      <p:pic>
        <p:nvPicPr>
          <p:cNvPr id="8" name="Picture 7">
            <a:extLst>
              <a:ext uri="{FF2B5EF4-FFF2-40B4-BE49-F238E27FC236}">
                <a16:creationId xmlns:a16="http://schemas.microsoft.com/office/drawing/2014/main" id="{6ECAB015-ECDB-4582-85A1-1FCB0500D3E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19079393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hyperlink" Target="https://www.amazon.com/b?_encoding=UTF8&amp;node=21482319011" TargetMode="External"/><Relationship Id="rId3" Type="http://schemas.openxmlformats.org/officeDocument/2006/relationships/hyperlink" Target="https://www.amazon.com/businessplus/b?node=20312414011&amp;ref_=abn_cs_sow_nav_beihub" TargetMode="External"/><Relationship Id="rId7" Type="http://schemas.openxmlformats.org/officeDocument/2006/relationships/hyperlink" Target="https://www.amazon.com/events/epicdeals?ref_=abn_cs_deals" TargetMode="External"/><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hyperlink" Target="https://www.amazon.com/Best-Sellers/zgbs/ref=zg_bs_unv_op_0_705334011_6" TargetMode="External"/><Relationship Id="rId11" Type="http://schemas.openxmlformats.org/officeDocument/2006/relationships/image" Target="../media/image28.png"/><Relationship Id="rId5" Type="http://schemas.openxmlformats.org/officeDocument/2006/relationships/hyperlink" Target="https://www.amazon.com/gp/browse.html?node=19633587011&amp;ref_=abn_cs_xshop_qd" TargetMode="External"/><Relationship Id="rId10" Type="http://schemas.openxmlformats.org/officeDocument/2006/relationships/image" Target="../media/image29.png"/><Relationship Id="rId4" Type="http://schemas.openxmlformats.org/officeDocument/2006/relationships/hyperlink" Target="https://www.amazon.com/gp/browse.html?node=21202978011&amp;ref_=abn_cs_ppe" TargetMode="External"/><Relationship Id="rId9" Type="http://schemas.openxmlformats.org/officeDocument/2006/relationships/hyperlink" Target="https://www.amazon.com/b?ie=UTF8&amp;node=1760247001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amazonbusiness.my.salesforce.com/sfc/p/#A0000000gudS/a/2K000000QK39/B0M1yB.aZrXvgJx2VrCb9hxRmhH3DqmpEUBmsthHBWI" TargetMode="External"/><Relationship Id="rId7" Type="http://schemas.openxmlformats.org/officeDocument/2006/relationships/image" Target="../media/image46.png"/><Relationship Id="rId2" Type="http://schemas.openxmlformats.org/officeDocument/2006/relationships/hyperlink" Target="https://amazonbusiness.my.salesforce.com/sfc/p/#A0000000gudS/a/2K000000QK34/iS93NhgLSa.zEnWUlVFz4tB.jnm.W5_zP0T3Xc4B6ZA" TargetMode="Externa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amazonbusiness.my.salesforce.com/sfc/p/#A0000000gudS/a/2K000000QMh1/B98V0l.b8xaezRkUkU7pGsimGTN0ZyWKkQo0pO9lR1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mazon.com/b?ie=UTF8&amp;node=17602470011" TargetMode="External"/><Relationship Id="rId1" Type="http://schemas.openxmlformats.org/officeDocument/2006/relationships/slideLayout" Target="../slideLayouts/slideLayout16.xml"/><Relationship Id="rId5" Type="http://schemas.openxmlformats.org/officeDocument/2006/relationships/hyperlink" Target="https://m.media-amazon.com/images/G/01/privatebrands/ESxJS_AmazonBrands-RewindFull_H264_Upload.mp4" TargetMode="Externa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amazon.com/b?node=21616747011" TargetMode="External"/><Relationship Id="rId7" Type="http://schemas.openxmlformats.org/officeDocument/2006/relationships/image" Target="../media/image49.png"/><Relationship Id="rId2" Type="http://schemas.openxmlformats.org/officeDocument/2006/relationships/hyperlink" Target="https://www.amazon.com/b/?node=21221607011" TargetMode="External"/><Relationship Id="rId1" Type="http://schemas.openxmlformats.org/officeDocument/2006/relationships/slideLayout" Target="../slideLayouts/slideLayout16.xml"/><Relationship Id="rId6" Type="http://schemas.openxmlformats.org/officeDocument/2006/relationships/hyperlink" Target="https://www.amazon.com/b?node=17879387011" TargetMode="External"/><Relationship Id="rId5" Type="http://schemas.openxmlformats.org/officeDocument/2006/relationships/hyperlink" Target="https://www.amazon.com/b?ie=UTF8&amp;node=23654290011" TargetMode="External"/><Relationship Id="rId10" Type="http://schemas.openxmlformats.org/officeDocument/2006/relationships/image" Target="../media/image52.png"/><Relationship Id="rId4" Type="http://schemas.openxmlformats.org/officeDocument/2006/relationships/hyperlink" Target="https://www.amazon.com/b?node=21382093011" TargetMode="Externa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www.amazon.com/gp/help/customer/display.html/ref=hp_bc_nav?ie=UTF8&amp;nodeId=201606350" TargetMode="External"/><Relationship Id="rId2" Type="http://schemas.openxmlformats.org/officeDocument/2006/relationships/hyperlink" Target="https://www.amazon.com/gp/help/customer/contact-us?" TargetMode="Externa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hyperlink" Target="https://www.amazon.ca/gp/help/customer/contact-us?ie=UTF8&amp;ref=bfooter_cu" TargetMode="External"/><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hyperlink" Target="mailto:tax-exempt@amazon.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s://business.amazon.com/en/find-solutions/professional-services/self-service" TargetMode="Externa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hyperlink" Target="https://business.amazon.com/en/discover-more/events/training-video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amazon.com/gp/help/customer/display.html/ref=hp_bc_nav?ie=UTF8&amp;nodeId=201997670" TargetMode="Externa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https://www.amazon.com/dp/B00DBYBNEE/135-0424108-0435068?_encoding=UTF8&amp;force-full-site=1&amp;primeCampaignId=ab_bps_fbpsa" TargetMode="External"/><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399D-C933-48BC-AA2B-0C4E9068E0CB}"/>
              </a:ext>
            </a:extLst>
          </p:cNvPr>
          <p:cNvSpPr txBox="1">
            <a:spLocks/>
          </p:cNvSpPr>
          <p:nvPr/>
        </p:nvSpPr>
        <p:spPr>
          <a:xfrm>
            <a:off x="1030835" y="3391823"/>
            <a:ext cx="4902926" cy="20653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t>Amazon Business Buyer Training</a:t>
            </a:r>
          </a:p>
        </p:txBody>
      </p:sp>
      <p:pic>
        <p:nvPicPr>
          <p:cNvPr id="7" name="Picture 6">
            <a:extLst>
              <a:ext uri="{FF2B5EF4-FFF2-40B4-BE49-F238E27FC236}">
                <a16:creationId xmlns:a16="http://schemas.microsoft.com/office/drawing/2014/main" id="{595F3C32-603D-4DBC-9471-DE1F22514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1944" y="309155"/>
            <a:ext cx="3397585" cy="1032614"/>
          </a:xfrm>
          <a:prstGeom prst="rect">
            <a:avLst/>
          </a:prstGeom>
        </p:spPr>
      </p:pic>
    </p:spTree>
    <p:extLst>
      <p:ext uri="{BB962C8B-B14F-4D97-AF65-F5344CB8AC3E}">
        <p14:creationId xmlns:p14="http://schemas.microsoft.com/office/powerpoint/2010/main" val="119250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99CAE531-15CD-488C-89A5-67A6585D3524}"/>
              </a:ext>
            </a:extLst>
          </p:cNvPr>
          <p:cNvSpPr>
            <a:spLocks noGrp="1"/>
          </p:cNvSpPr>
          <p:nvPr>
            <p:ph type="title"/>
          </p:nvPr>
        </p:nvSpPr>
        <p:spPr>
          <a:xfrm>
            <a:off x="162418" y="-81602"/>
            <a:ext cx="10515600" cy="1325563"/>
          </a:xfrm>
          <a:ln>
            <a:noFill/>
          </a:ln>
        </p:spPr>
        <p:txBody>
          <a:bodyPr>
            <a:normAutofit/>
          </a:bodyPr>
          <a:lstStyle/>
          <a:p>
            <a:r>
              <a:rPr lang="en-US" dirty="0"/>
              <a:t>Start Your Shopping Experience</a:t>
            </a:r>
          </a:p>
        </p:txBody>
      </p:sp>
      <p:sp>
        <p:nvSpPr>
          <p:cNvPr id="43" name="Content Placeholder 4">
            <a:extLst>
              <a:ext uri="{FF2B5EF4-FFF2-40B4-BE49-F238E27FC236}">
                <a16:creationId xmlns:a16="http://schemas.microsoft.com/office/drawing/2014/main" id="{62A30B7D-B22C-4702-8032-3EADF22A4C1F}"/>
              </a:ext>
            </a:extLst>
          </p:cNvPr>
          <p:cNvSpPr txBox="1">
            <a:spLocks/>
          </p:cNvSpPr>
          <p:nvPr/>
        </p:nvSpPr>
        <p:spPr>
          <a:xfrm>
            <a:off x="297294" y="947853"/>
            <a:ext cx="10380724" cy="916653"/>
          </a:xfrm>
          <a:prstGeom prst="rect">
            <a:avLst/>
          </a:prstGeom>
          <a:noFill/>
          <a:ln w="381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3"/>
                </a:solidFill>
                <a:effectLst/>
                <a:uLnTx/>
                <a:uFillTx/>
                <a:latin typeface="Amazon Ember Light"/>
                <a:ea typeface="+mn-ea"/>
                <a:cs typeface="+mn-cs"/>
              </a:rPr>
              <a:t>Utilize the Search bar, your Lists, </a:t>
            </a:r>
            <a:r>
              <a:rPr kumimoji="0" lang="en-US" sz="2400" b="0" i="0" u="none" strike="noStrike" kern="1200" cap="none" spc="0" normalizeH="0" baseline="0" noProof="0" dirty="0">
                <a:ln>
                  <a:noFill/>
                </a:ln>
                <a:solidFill>
                  <a:srgbClr val="FF0000"/>
                </a:solidFill>
                <a:effectLst/>
                <a:uLnTx/>
                <a:uFillTx/>
                <a:latin typeface="Amazon Ember Light"/>
                <a:ea typeface="+mn-ea"/>
                <a:cs typeface="+mn-cs"/>
              </a:rPr>
              <a:t>or Your Catalog </a:t>
            </a:r>
            <a:r>
              <a:rPr kumimoji="0" lang="en-US" sz="2400" b="0" i="0" u="none" strike="noStrike" kern="1200" cap="none" spc="0" normalizeH="0" baseline="0" noProof="0" dirty="0">
                <a:ln>
                  <a:noFill/>
                </a:ln>
                <a:solidFill>
                  <a:schemeClr val="accent3"/>
                </a:solidFill>
                <a:effectLst/>
                <a:uLnTx/>
                <a:uFillTx/>
                <a:latin typeface="Amazon Ember Light"/>
                <a:ea typeface="+mn-ea"/>
                <a:cs typeface="+mn-cs"/>
              </a:rPr>
              <a:t>to search for specific items</a:t>
            </a:r>
          </a:p>
        </p:txBody>
      </p:sp>
      <p:sp>
        <p:nvSpPr>
          <p:cNvPr id="44" name="TextBox 43">
            <a:extLst>
              <a:ext uri="{FF2B5EF4-FFF2-40B4-BE49-F238E27FC236}">
                <a16:creationId xmlns:a16="http://schemas.microsoft.com/office/drawing/2014/main" id="{852EBD6A-7ED5-4762-BABA-3A208710C443}"/>
              </a:ext>
            </a:extLst>
          </p:cNvPr>
          <p:cNvSpPr txBox="1"/>
          <p:nvPr/>
        </p:nvSpPr>
        <p:spPr>
          <a:xfrm>
            <a:off x="8376805" y="258013"/>
            <a:ext cx="3512236" cy="646331"/>
          </a:xfrm>
          <a:prstGeom prst="rect">
            <a:avLst/>
          </a:prstGeom>
          <a:solidFill>
            <a:schemeClr val="tx2"/>
          </a:solidFill>
          <a:ln w="4762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mazon Ember" panose="020B0603020204020204" pitchFamily="34" charset="0"/>
                <a:ea typeface="Amazon Ember" panose="020B0603020204020204" pitchFamily="34" charset="0"/>
                <a:cs typeface="Amazon Ember" panose="020B0603020204020204" pitchFamily="34" charset="0"/>
              </a:rPr>
              <a:t>DO &amp; DELETE: COVER BP LOGO IF NOT A BP MEMBER</a:t>
            </a:r>
            <a:endParaRPr kumimoji="0" lang="en-US" sz="1800" b="0" i="0" u="none" strike="noStrike" kern="1200" cap="none" spc="0" normalizeH="0" baseline="0" noProof="0" dirty="0">
              <a:ln>
                <a:noFill/>
              </a:ln>
              <a:solidFill>
                <a:srgbClr val="222D3A"/>
              </a:solidFill>
              <a:effectLst/>
              <a:uLnTx/>
              <a:uFillTx/>
              <a:latin typeface="Amazon Ember Light"/>
              <a:ea typeface="+mn-ea"/>
              <a:cs typeface="+mn-cs"/>
            </a:endParaRPr>
          </a:p>
        </p:txBody>
      </p:sp>
      <p:pic>
        <p:nvPicPr>
          <p:cNvPr id="45" name="Picture 44">
            <a:extLst>
              <a:ext uri="{FF2B5EF4-FFF2-40B4-BE49-F238E27FC236}">
                <a16:creationId xmlns:a16="http://schemas.microsoft.com/office/drawing/2014/main" id="{5DBA8AEC-71CB-4C51-BB37-A9B0F4259450}"/>
              </a:ext>
            </a:extLst>
          </p:cNvPr>
          <p:cNvPicPr>
            <a:picLocks noChangeAspect="1"/>
          </p:cNvPicPr>
          <p:nvPr/>
        </p:nvPicPr>
        <p:blipFill>
          <a:blip r:embed="rId2"/>
          <a:stretch>
            <a:fillRect/>
          </a:stretch>
        </p:blipFill>
        <p:spPr>
          <a:xfrm>
            <a:off x="-2845" y="1840416"/>
            <a:ext cx="12189784" cy="98635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6" name="Rectangle: Rounded Corners 45">
            <a:extLst>
              <a:ext uri="{FF2B5EF4-FFF2-40B4-BE49-F238E27FC236}">
                <a16:creationId xmlns:a16="http://schemas.microsoft.com/office/drawing/2014/main" id="{49599CB3-D79E-48DF-B1B0-240088E08225}"/>
              </a:ext>
            </a:extLst>
          </p:cNvPr>
          <p:cNvSpPr/>
          <p:nvPr/>
        </p:nvSpPr>
        <p:spPr>
          <a:xfrm>
            <a:off x="11606469" y="2337201"/>
            <a:ext cx="521970" cy="47204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47" name="Rectangle: Rounded Corners 46">
            <a:extLst>
              <a:ext uri="{FF2B5EF4-FFF2-40B4-BE49-F238E27FC236}">
                <a16:creationId xmlns:a16="http://schemas.microsoft.com/office/drawing/2014/main" id="{E14295E9-248B-4CCB-B147-6406FC24DD4E}"/>
              </a:ext>
            </a:extLst>
          </p:cNvPr>
          <p:cNvSpPr/>
          <p:nvPr/>
        </p:nvSpPr>
        <p:spPr>
          <a:xfrm>
            <a:off x="9808839" y="2492423"/>
            <a:ext cx="521970" cy="29962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48" name="Rectangle: Rounded Corners 47">
            <a:extLst>
              <a:ext uri="{FF2B5EF4-FFF2-40B4-BE49-F238E27FC236}">
                <a16:creationId xmlns:a16="http://schemas.microsoft.com/office/drawing/2014/main" id="{FBF92AE7-FCFB-4EDD-8AD0-0E6BEBF60CDB}"/>
              </a:ext>
            </a:extLst>
          </p:cNvPr>
          <p:cNvSpPr/>
          <p:nvPr/>
        </p:nvSpPr>
        <p:spPr>
          <a:xfrm>
            <a:off x="1226425" y="2337201"/>
            <a:ext cx="5364875" cy="46482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49" name="Rectangle: Rounded Corners 48">
            <a:extLst>
              <a:ext uri="{FF2B5EF4-FFF2-40B4-BE49-F238E27FC236}">
                <a16:creationId xmlns:a16="http://schemas.microsoft.com/office/drawing/2014/main" id="{75602A57-FE24-4F78-9589-C1F992D9EC23}"/>
              </a:ext>
            </a:extLst>
          </p:cNvPr>
          <p:cNvSpPr/>
          <p:nvPr/>
        </p:nvSpPr>
        <p:spPr>
          <a:xfrm>
            <a:off x="42275" y="2334356"/>
            <a:ext cx="1143441" cy="47204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50" name="Content Placeholder 4">
            <a:extLst>
              <a:ext uri="{FF2B5EF4-FFF2-40B4-BE49-F238E27FC236}">
                <a16:creationId xmlns:a16="http://schemas.microsoft.com/office/drawing/2014/main" id="{63837186-BF30-4096-80E5-514044E70454}"/>
              </a:ext>
            </a:extLst>
          </p:cNvPr>
          <p:cNvSpPr txBox="1">
            <a:spLocks/>
          </p:cNvSpPr>
          <p:nvPr/>
        </p:nvSpPr>
        <p:spPr>
          <a:xfrm>
            <a:off x="9141838" y="2877888"/>
            <a:ext cx="1601972" cy="1201669"/>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srgbClr val="222D3A"/>
                </a:solidFill>
                <a:effectLst/>
                <a:uLnTx/>
                <a:uFillTx/>
                <a:latin typeface="Amazon Ember Light"/>
                <a:ea typeface="+mn-ea"/>
                <a:cs typeface="+mn-cs"/>
              </a:rPr>
              <a:t>Click here to create and manage lists. You can also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srgbClr val="222D3A"/>
                </a:solidFill>
                <a:effectLst/>
                <a:uLnTx/>
                <a:uFillTx/>
                <a:latin typeface="Amazon Ember Light"/>
                <a:ea typeface="+mn-ea"/>
                <a:cs typeface="+mn-cs"/>
              </a:rPr>
              <a:t>access lists shared with you.</a:t>
            </a:r>
          </a:p>
        </p:txBody>
      </p:sp>
      <p:sp>
        <p:nvSpPr>
          <p:cNvPr id="51" name="Content Placeholder 4">
            <a:extLst>
              <a:ext uri="{FF2B5EF4-FFF2-40B4-BE49-F238E27FC236}">
                <a16:creationId xmlns:a16="http://schemas.microsoft.com/office/drawing/2014/main" id="{9FBB20A9-A741-47AA-9EB0-DCD167FAE7C8}"/>
              </a:ext>
            </a:extLst>
          </p:cNvPr>
          <p:cNvSpPr txBox="1">
            <a:spLocks/>
          </p:cNvSpPr>
          <p:nvPr/>
        </p:nvSpPr>
        <p:spPr>
          <a:xfrm>
            <a:off x="11171450" y="2877258"/>
            <a:ext cx="1015489" cy="923946"/>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srgbClr val="222D3A"/>
                </a:solidFill>
                <a:effectLst/>
                <a:uLnTx/>
                <a:uFillTx/>
                <a:latin typeface="Amazon Ember Light"/>
                <a:ea typeface="+mn-ea"/>
                <a:cs typeface="+mn-cs"/>
              </a:rPr>
              <a:t>Access your Shopping Cart Here</a:t>
            </a:r>
          </a:p>
        </p:txBody>
      </p:sp>
      <p:sp>
        <p:nvSpPr>
          <p:cNvPr id="52" name="Content Placeholder 4">
            <a:extLst>
              <a:ext uri="{FF2B5EF4-FFF2-40B4-BE49-F238E27FC236}">
                <a16:creationId xmlns:a16="http://schemas.microsoft.com/office/drawing/2014/main" id="{C189D9B4-B24A-4DD3-A7FD-4907DB57CB56}"/>
              </a:ext>
            </a:extLst>
          </p:cNvPr>
          <p:cNvSpPr txBox="1">
            <a:spLocks/>
          </p:cNvSpPr>
          <p:nvPr/>
        </p:nvSpPr>
        <p:spPr>
          <a:xfrm>
            <a:off x="71465" y="2880283"/>
            <a:ext cx="1389353" cy="741000"/>
          </a:xfrm>
          <a:prstGeom prst="rect">
            <a:avLst/>
          </a:prstGeom>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22D3A"/>
                </a:solidFill>
                <a:effectLst/>
                <a:uLnTx/>
                <a:uFillTx/>
                <a:latin typeface="Amazon Ember Light"/>
                <a:ea typeface="+mn-ea"/>
                <a:cs typeface="+mn-cs"/>
              </a:rPr>
              <a:t>Click here to shop by department and/or category </a:t>
            </a:r>
          </a:p>
        </p:txBody>
      </p:sp>
      <p:sp>
        <p:nvSpPr>
          <p:cNvPr id="53" name="Rectangle 52">
            <a:extLst>
              <a:ext uri="{FF2B5EF4-FFF2-40B4-BE49-F238E27FC236}">
                <a16:creationId xmlns:a16="http://schemas.microsoft.com/office/drawing/2014/main" id="{914C89C4-0D3F-4F1D-B7C4-98D4F9451E60}"/>
              </a:ext>
            </a:extLst>
          </p:cNvPr>
          <p:cNvSpPr/>
          <p:nvPr/>
        </p:nvSpPr>
        <p:spPr>
          <a:xfrm>
            <a:off x="1672168" y="3586577"/>
            <a:ext cx="7628525" cy="2569934"/>
          </a:xfrm>
          <a:prstGeom prst="rect">
            <a:avLst/>
          </a:prstGeom>
          <a:ln w="38100">
            <a:noFill/>
          </a:ln>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3"/>
                </a:solidFill>
                <a:effectLst/>
                <a:uLnTx/>
                <a:uFillTx/>
                <a:ea typeface="+mn-ea"/>
                <a:cs typeface="+mn-cs"/>
                <a:hlinkClick r:id="rId3">
                  <a:extLst>
                    <a:ext uri="{A12FA001-AC4F-418D-AE19-62706E023703}">
                      <ahyp:hlinkClr xmlns:ahyp="http://schemas.microsoft.com/office/drawing/2018/hyperlinkcolor" val="tx"/>
                    </a:ext>
                  </a:extLst>
                </a:hlinkClick>
              </a:rPr>
              <a:t>Workplace Essentials</a:t>
            </a:r>
            <a:r>
              <a:rPr kumimoji="0" lang="en-US" sz="1400" b="1" i="0" u="none" strike="noStrike" kern="1200" cap="none" spc="0" normalizeH="0" baseline="0" noProof="0" dirty="0">
                <a:ln>
                  <a:noFill/>
                </a:ln>
                <a:solidFill>
                  <a:srgbClr val="222D3A"/>
                </a:solidFill>
                <a:effectLst/>
                <a:uLnTx/>
                <a:uFillTx/>
                <a:ea typeface="+mn-ea"/>
                <a:cs typeface="+mn-cs"/>
              </a:rPr>
              <a:t>: </a:t>
            </a:r>
            <a:r>
              <a:rPr kumimoji="0" lang="en-US" sz="1400" b="0" i="0" u="none" strike="noStrike" kern="1200" cap="none" spc="0" normalizeH="0" baseline="0" noProof="0" dirty="0">
                <a:ln>
                  <a:noFill/>
                </a:ln>
                <a:solidFill>
                  <a:srgbClr val="222D3A"/>
                </a:solidFill>
                <a:effectLst/>
                <a:uLnTx/>
                <a:uFillTx/>
                <a:ea typeface="+mn-ea"/>
                <a:cs typeface="+mn-cs"/>
              </a:rPr>
              <a:t>4+ star rated work supplies, including top searched and purchased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accent3"/>
                </a:solidFill>
                <a:effectLst/>
                <a:uLnTx/>
                <a:uFillTx/>
                <a:ea typeface="+mn-ea"/>
                <a:cs typeface="+mn-cs"/>
                <a:hlinkClick r:id="rId4">
                  <a:extLst>
                    <a:ext uri="{A12FA001-AC4F-418D-AE19-62706E023703}">
                      <ahyp:hlinkClr xmlns:ahyp="http://schemas.microsoft.com/office/drawing/2018/hyperlinkcolor" val="tx"/>
                    </a:ext>
                  </a:extLst>
                </a:hlinkClick>
              </a:rPr>
              <a:t>PPE Workplace Essentials</a:t>
            </a:r>
            <a:endParaRPr kumimoji="0" lang="en-US" sz="1400" b="0" i="0" u="none" strike="noStrike" kern="1200" cap="none" spc="0" normalizeH="0" baseline="0" noProof="0" dirty="0">
              <a:ln>
                <a:noFill/>
              </a:ln>
              <a:solidFill>
                <a:schemeClr val="accent3"/>
              </a:solidFill>
              <a:effectLst/>
              <a:uLnTx/>
              <a:uFillTx/>
              <a:ea typeface="+mn-ea"/>
              <a:cs typeface="+mn-cs"/>
            </a:endParaRPr>
          </a:p>
          <a:p>
            <a:pPr marL="285750" indent="-285750">
              <a:spcAft>
                <a:spcPts val="600"/>
              </a:spcAft>
              <a:buFont typeface="Arial" panose="020B0604020202020204" pitchFamily="34" charset="0"/>
              <a:buChar char="•"/>
              <a:defRPr/>
            </a:pPr>
            <a:r>
              <a:rPr lang="en-US" sz="1400" b="1" dirty="0">
                <a:solidFill>
                  <a:schemeClr val="accent3"/>
                </a:solidFill>
                <a:hlinkClick r:id="rId5">
                  <a:extLst>
                    <a:ext uri="{A12FA001-AC4F-418D-AE19-62706E023703}">
                      <ahyp:hlinkClr xmlns:ahyp="http://schemas.microsoft.com/office/drawing/2018/hyperlinkcolor" val="tx"/>
                    </a:ext>
                  </a:extLst>
                </a:hlinkClick>
              </a:rPr>
              <a:t>Featured programs and storefronts</a:t>
            </a:r>
            <a:endParaRPr lang="en-US" sz="1400" b="1" dirty="0">
              <a:solidFill>
                <a:schemeClr val="accent3"/>
              </a:solidFil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chemeClr val="accent3"/>
                </a:solidFill>
                <a:effectLst/>
                <a:uLnTx/>
                <a:uFillTx/>
                <a:ea typeface="+mn-ea"/>
                <a:cs typeface="+mn-cs"/>
              </a:rPr>
              <a:t>Best </a:t>
            </a:r>
            <a:r>
              <a:rPr kumimoji="0" lang="en-US" sz="1400" b="1" i="0" u="sng" strike="noStrike" kern="1200" cap="none" spc="0" normalizeH="0" baseline="0" noProof="0" dirty="0">
                <a:ln>
                  <a:noFill/>
                </a:ln>
                <a:solidFill>
                  <a:schemeClr val="accent3"/>
                </a:solidFill>
                <a:effectLst/>
                <a:uLnTx/>
                <a:uFillTx/>
                <a:ea typeface="+mn-ea"/>
                <a:cs typeface="+mn-cs"/>
                <a:hlinkClick r:id="rId6">
                  <a:extLst>
                    <a:ext uri="{A12FA001-AC4F-418D-AE19-62706E023703}">
                      <ahyp:hlinkClr xmlns:ahyp="http://schemas.microsoft.com/office/drawing/2018/hyperlinkcolor" val="tx"/>
                    </a:ext>
                  </a:extLst>
                </a:hlinkClick>
              </a:rPr>
              <a:t>Sellers</a:t>
            </a:r>
            <a:r>
              <a:rPr kumimoji="0" lang="en-US" sz="1400" b="1" i="0" u="none" strike="noStrike" kern="1200" cap="none" spc="0" normalizeH="0" baseline="0" noProof="0" dirty="0">
                <a:ln>
                  <a:noFill/>
                </a:ln>
                <a:solidFill>
                  <a:schemeClr val="accent3"/>
                </a:solidFill>
                <a:effectLst/>
                <a:uLnTx/>
                <a:uFillTx/>
                <a:ea typeface="+mn-ea"/>
                <a:cs typeface="+mn-cs"/>
              </a:rPr>
              <a:t>: </a:t>
            </a:r>
            <a:r>
              <a:rPr kumimoji="0" lang="en-US" sz="1400" b="0" i="0" u="none" strike="noStrike" kern="1200" cap="none" spc="0" normalizeH="0" baseline="0" noProof="0" dirty="0">
                <a:ln>
                  <a:noFill/>
                </a:ln>
                <a:solidFill>
                  <a:srgbClr val="222D3A"/>
                </a:solidFill>
                <a:effectLst/>
                <a:uLnTx/>
                <a:uFillTx/>
                <a:ea typeface="+mn-ea"/>
                <a:cs typeface="+mn-cs"/>
              </a:rPr>
              <a:t>Shop best-selling items across all departments, updated hourly</a:t>
            </a:r>
            <a:endParaRPr kumimoji="0" lang="en-US" sz="1400" b="0" i="0" u="sng" strike="noStrike" kern="1200" cap="none" spc="0" normalizeH="0" baseline="0" noProof="0" dirty="0">
              <a:ln>
                <a:noFill/>
              </a:ln>
              <a:solidFill>
                <a:srgbClr val="222D3A"/>
              </a:solidFill>
              <a:effectLst/>
              <a:uLnTx/>
              <a:uFillTx/>
              <a:ea typeface="+mn-ea"/>
              <a:cs typeface="+mn-cs"/>
            </a:endParaRPr>
          </a:p>
          <a:p>
            <a:pPr marL="285750" indent="-285750">
              <a:spcAft>
                <a:spcPts val="600"/>
              </a:spcAft>
              <a:buFont typeface="Arial" panose="020B0604020202020204" pitchFamily="34" charset="0"/>
              <a:buChar char="•"/>
              <a:defRPr/>
            </a:pPr>
            <a:r>
              <a:rPr lang="en-US" sz="1400" b="1" dirty="0">
                <a:solidFill>
                  <a:schemeClr val="accent3"/>
                </a:solidFill>
                <a:hlinkClick r:id="rId7">
                  <a:extLst>
                    <a:ext uri="{A12FA001-AC4F-418D-AE19-62706E023703}">
                      <ahyp:hlinkClr xmlns:ahyp="http://schemas.microsoft.com/office/drawing/2018/hyperlinkcolor" val="tx"/>
                    </a:ext>
                  </a:extLst>
                </a:hlinkClick>
              </a:rPr>
              <a:t>Today’s Deals</a:t>
            </a:r>
            <a:r>
              <a:rPr lang="en-US" sz="1400" b="1" dirty="0">
                <a:solidFill>
                  <a:schemeClr val="accent3"/>
                </a:solidFill>
              </a:rPr>
              <a:t>: </a:t>
            </a:r>
            <a:r>
              <a:rPr lang="en-US" sz="1400" dirty="0">
                <a:solidFill>
                  <a:srgbClr val="222D3A"/>
                </a:solidFill>
              </a:rPr>
              <a:t>Discover all current deals, including coupons </a:t>
            </a:r>
          </a:p>
          <a:p>
            <a:pPr marL="285750" indent="-285750">
              <a:spcAft>
                <a:spcPts val="600"/>
              </a:spcAft>
              <a:buFont typeface="Arial" panose="020B0604020202020204" pitchFamily="34" charset="0"/>
              <a:buChar char="•"/>
              <a:defRPr/>
            </a:pPr>
            <a:r>
              <a:rPr kumimoji="0" lang="en-US" sz="1400" b="1" i="0" u="none" strike="noStrike" kern="1200" cap="none" spc="0" normalizeH="0" baseline="0" noProof="0" dirty="0">
                <a:ln>
                  <a:noFill/>
                </a:ln>
                <a:solidFill>
                  <a:schemeClr val="accent3"/>
                </a:solidFill>
                <a:effectLst/>
                <a:uLnTx/>
                <a:uFillTx/>
                <a:ea typeface="+mn-ea"/>
                <a:cs typeface="+mn-cs"/>
                <a:hlinkClick r:id="rId8">
                  <a:extLst>
                    <a:ext uri="{A12FA001-AC4F-418D-AE19-62706E023703}">
                      <ahyp:hlinkClr xmlns:ahyp="http://schemas.microsoft.com/office/drawing/2018/hyperlinkcolor" val="tx"/>
                    </a:ext>
                  </a:extLst>
                </a:hlinkClick>
              </a:rPr>
              <a:t>Wholesale</a:t>
            </a:r>
            <a:r>
              <a:rPr kumimoji="0" lang="en-US" sz="1400" b="1" i="0" u="none" strike="noStrike" kern="1200" cap="none" spc="0" normalizeH="0" baseline="0" noProof="0" dirty="0">
                <a:ln>
                  <a:noFill/>
                </a:ln>
                <a:solidFill>
                  <a:schemeClr val="accent3"/>
                </a:solidFill>
                <a:effectLst/>
                <a:uLnTx/>
                <a:uFillTx/>
                <a:ea typeface="+mn-ea"/>
                <a:cs typeface="+mn-cs"/>
              </a:rPr>
              <a:t>: </a:t>
            </a:r>
            <a:r>
              <a:rPr kumimoji="0" lang="en-US" sz="1400" b="0" i="0" u="none" strike="noStrike" kern="1200" cap="none" spc="0" normalizeH="0" baseline="0" noProof="0" dirty="0">
                <a:ln>
                  <a:noFill/>
                </a:ln>
                <a:solidFill>
                  <a:srgbClr val="222D3A"/>
                </a:solidFill>
                <a:effectLst/>
                <a:uLnTx/>
                <a:uFillTx/>
                <a:ea typeface="+mn-ea"/>
                <a:cs typeface="+mn-cs"/>
              </a:rPr>
              <a:t>Save by purchasing items in bulk, case packs, and large packs</a:t>
            </a:r>
          </a:p>
          <a:p>
            <a:pPr marL="285750" indent="-285750">
              <a:spcAft>
                <a:spcPts val="600"/>
              </a:spcAft>
              <a:buFont typeface="Arial" panose="020B0604020202020204" pitchFamily="34" charset="0"/>
              <a:buChar char="•"/>
              <a:defRPr/>
            </a:pPr>
            <a:r>
              <a:rPr lang="en-US" sz="1400" b="1" u="sng" dirty="0">
                <a:solidFill>
                  <a:schemeClr val="accent3"/>
                </a:solidFill>
                <a:hlinkClick r:id="rId9">
                  <a:extLst>
                    <a:ext uri="{A12FA001-AC4F-418D-AE19-62706E023703}">
                      <ahyp:hlinkClr xmlns:ahyp="http://schemas.microsoft.com/office/drawing/2018/hyperlinkcolor" val="tx"/>
                    </a:ext>
                  </a:extLst>
                </a:hlinkClick>
              </a:rPr>
              <a:t>Private Brands</a:t>
            </a:r>
            <a:r>
              <a:rPr lang="en-US" sz="1400" b="1" u="sng" dirty="0">
                <a:solidFill>
                  <a:schemeClr val="accent3"/>
                </a:solidFill>
              </a:rPr>
              <a:t>: </a:t>
            </a:r>
            <a:r>
              <a:rPr lang="en-US" sz="1400" dirty="0">
                <a:solidFill>
                  <a:srgbClr val="222D3A"/>
                </a:solidFill>
              </a:rPr>
              <a:t>Discover Amazon Business brands, including Amazon Commercial, Amazon Basics and more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22D3A"/>
              </a:solidFill>
              <a:effectLst/>
              <a:uLnTx/>
              <a:uFillTx/>
              <a:latin typeface="Amazon Ember Light"/>
              <a:ea typeface="+mn-ea"/>
              <a:cs typeface="+mn-cs"/>
            </a:endParaRPr>
          </a:p>
        </p:txBody>
      </p:sp>
      <p:sp>
        <p:nvSpPr>
          <p:cNvPr id="54" name="TextBox 53">
            <a:extLst>
              <a:ext uri="{FF2B5EF4-FFF2-40B4-BE49-F238E27FC236}">
                <a16:creationId xmlns:a16="http://schemas.microsoft.com/office/drawing/2014/main" id="{2DAD23E5-1CEB-490D-8BC7-95354347895E}"/>
              </a:ext>
            </a:extLst>
          </p:cNvPr>
          <p:cNvSpPr txBox="1"/>
          <p:nvPr/>
        </p:nvSpPr>
        <p:spPr>
          <a:xfrm>
            <a:off x="1672168" y="3062859"/>
            <a:ext cx="2755989" cy="369332"/>
          </a:xfrm>
          <a:prstGeom prst="rect">
            <a:avLst/>
          </a:prstGeom>
          <a:noFill/>
        </p:spPr>
        <p:txBody>
          <a:bodyPr wrap="square" rtlCol="0">
            <a:spAutoFit/>
          </a:bodyPr>
          <a:lstStyle/>
          <a:p>
            <a:r>
              <a:rPr lang="en-US" b="1" u="sng" dirty="0">
                <a:solidFill>
                  <a:schemeClr val="accent3"/>
                </a:solidFill>
              </a:rPr>
              <a:t>LINKS TO EXPLORE:</a:t>
            </a:r>
          </a:p>
        </p:txBody>
      </p:sp>
      <p:pic>
        <p:nvPicPr>
          <p:cNvPr id="55" name="Picture 54">
            <a:extLst>
              <a:ext uri="{FF2B5EF4-FFF2-40B4-BE49-F238E27FC236}">
                <a16:creationId xmlns:a16="http://schemas.microsoft.com/office/drawing/2014/main" id="{8647F2E1-A2B5-495D-99CE-2ADDA4A7C23C}"/>
              </a:ext>
            </a:extLst>
          </p:cNvPr>
          <p:cNvPicPr>
            <a:picLocks noChangeAspect="1"/>
          </p:cNvPicPr>
          <p:nvPr/>
        </p:nvPicPr>
        <p:blipFill>
          <a:blip r:embed="rId10"/>
          <a:stretch>
            <a:fillRect/>
          </a:stretch>
        </p:blipFill>
        <p:spPr>
          <a:xfrm>
            <a:off x="1871662" y="1903853"/>
            <a:ext cx="1125538" cy="352425"/>
          </a:xfrm>
          <a:prstGeom prst="rect">
            <a:avLst/>
          </a:prstGeom>
        </p:spPr>
      </p:pic>
      <p:pic>
        <p:nvPicPr>
          <p:cNvPr id="56" name="Picture 55">
            <a:extLst>
              <a:ext uri="{FF2B5EF4-FFF2-40B4-BE49-F238E27FC236}">
                <a16:creationId xmlns:a16="http://schemas.microsoft.com/office/drawing/2014/main" id="{CE7A23AE-2DA7-49BC-8807-857663A95775}"/>
              </a:ext>
            </a:extLst>
          </p:cNvPr>
          <p:cNvPicPr>
            <a:picLocks noChangeAspect="1"/>
          </p:cNvPicPr>
          <p:nvPr/>
        </p:nvPicPr>
        <p:blipFill>
          <a:blip r:embed="rId11"/>
          <a:stretch>
            <a:fillRect/>
          </a:stretch>
        </p:blipFill>
        <p:spPr>
          <a:xfrm>
            <a:off x="7995263" y="2471809"/>
            <a:ext cx="1755076" cy="332716"/>
          </a:xfrm>
          <a:prstGeom prst="rect">
            <a:avLst/>
          </a:prstGeom>
        </p:spPr>
      </p:pic>
    </p:spTree>
    <p:extLst>
      <p:ext uri="{BB962C8B-B14F-4D97-AF65-F5344CB8AC3E}">
        <p14:creationId xmlns:p14="http://schemas.microsoft.com/office/powerpoint/2010/main" val="133387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3982CFC6-AD2A-4BF4-8EFF-C2F51D42066B}"/>
              </a:ext>
            </a:extLst>
          </p:cNvPr>
          <p:cNvSpPr>
            <a:spLocks noGrp="1"/>
          </p:cNvSpPr>
          <p:nvPr>
            <p:ph type="title"/>
          </p:nvPr>
        </p:nvSpPr>
        <p:spPr>
          <a:xfrm>
            <a:off x="572837" y="-49293"/>
            <a:ext cx="10515600" cy="1325563"/>
          </a:xfrm>
        </p:spPr>
        <p:txBody>
          <a:bodyPr/>
          <a:lstStyle/>
          <a:p>
            <a:r>
              <a:rPr lang="en-US" dirty="0"/>
              <a:t>Traditional Marketplace Search</a:t>
            </a:r>
          </a:p>
        </p:txBody>
      </p:sp>
      <p:sp>
        <p:nvSpPr>
          <p:cNvPr id="19" name="TextBox 18">
            <a:extLst>
              <a:ext uri="{FF2B5EF4-FFF2-40B4-BE49-F238E27FC236}">
                <a16:creationId xmlns:a16="http://schemas.microsoft.com/office/drawing/2014/main" id="{7FF88208-03BD-4193-B019-EC9BFE1B4E3A}"/>
              </a:ext>
            </a:extLst>
          </p:cNvPr>
          <p:cNvSpPr txBox="1"/>
          <p:nvPr/>
        </p:nvSpPr>
        <p:spPr>
          <a:xfrm>
            <a:off x="488099" y="906093"/>
            <a:ext cx="11391441" cy="430887"/>
          </a:xfrm>
          <a:prstGeom prst="rect">
            <a:avLst/>
          </a:prstGeom>
          <a:noFill/>
        </p:spPr>
        <p:txBody>
          <a:bodyPr wrap="square" rtlCol="0">
            <a:spAutoFit/>
          </a:bodyPr>
          <a:lstStyle/>
          <a:p>
            <a:r>
              <a:rPr lang="en-US" sz="2200" dirty="0">
                <a:solidFill>
                  <a:schemeClr val="accent3"/>
                </a:solidFill>
              </a:rPr>
              <a:t>Search for and filter results to identify items you are looking for. </a:t>
            </a:r>
          </a:p>
        </p:txBody>
      </p:sp>
      <p:sp>
        <p:nvSpPr>
          <p:cNvPr id="20" name="Rectangle 19">
            <a:extLst>
              <a:ext uri="{FF2B5EF4-FFF2-40B4-BE49-F238E27FC236}">
                <a16:creationId xmlns:a16="http://schemas.microsoft.com/office/drawing/2014/main" id="{B7807DE6-97CA-4CF3-A948-BECE269194C3}"/>
              </a:ext>
            </a:extLst>
          </p:cNvPr>
          <p:cNvSpPr/>
          <p:nvPr/>
        </p:nvSpPr>
        <p:spPr>
          <a:xfrm>
            <a:off x="588981" y="1610090"/>
            <a:ext cx="3028611" cy="5416868"/>
          </a:xfrm>
          <a:prstGeom prst="rect">
            <a:avLst/>
          </a:prstGeom>
        </p:spPr>
        <p:txBody>
          <a:bodyPr wrap="square">
            <a:spAutoFit/>
          </a:bodyPr>
          <a:lstStyle/>
          <a:p>
            <a:pPr marL="285750" indent="-285750">
              <a:spcAft>
                <a:spcPts val="600"/>
              </a:spcAft>
              <a:buFont typeface="Arial" panose="020B0604020202020204" pitchFamily="34" charset="0"/>
              <a:buChar char="•"/>
              <a:defRPr/>
            </a:pPr>
            <a:r>
              <a:rPr lang="en-US" sz="1600" dirty="0">
                <a:solidFill>
                  <a:prstClr val="black"/>
                </a:solidFill>
                <a:ea typeface="Amazon Ember" panose="02000000000000000000" pitchFamily="2" charset="0"/>
              </a:rPr>
              <a:t>Enter item or key word(s) in the search bar. Search All Departments &amp; try using </a:t>
            </a:r>
            <a:r>
              <a:rPr lang="en-US" sz="1600" b="1" dirty="0">
                <a:solidFill>
                  <a:schemeClr val="accent3"/>
                </a:solidFill>
                <a:ea typeface="Amazon Ember" panose="02000000000000000000" pitchFamily="2" charset="0"/>
              </a:rPr>
              <a:t>generic descriptors instead of brand names</a:t>
            </a:r>
            <a:endParaRPr lang="en-US" sz="1600" b="1" dirty="0">
              <a:solidFill>
                <a:prstClr val="black"/>
              </a:solidFill>
              <a:ea typeface="Amazon Ember" panose="02000000000000000000" pitchFamily="2" charset="0"/>
            </a:endParaRPr>
          </a:p>
          <a:p>
            <a:pPr marL="285750" lvl="0" indent="-285750">
              <a:spcAft>
                <a:spcPts val="600"/>
              </a:spcAft>
              <a:buFont typeface="Arial" panose="020B0604020202020204" pitchFamily="34" charset="0"/>
              <a:buChar char="•"/>
              <a:defRPr/>
            </a:pPr>
            <a:endParaRPr lang="en-US" sz="1600" dirty="0">
              <a:solidFill>
                <a:prstClr val="black"/>
              </a:solidFill>
              <a:ea typeface="Amazon Ember" panose="02000000000000000000" pitchFamily="2" charset="0"/>
            </a:endParaRPr>
          </a:p>
          <a:p>
            <a:pPr marL="285750" lvl="0" indent="-285750">
              <a:spcAft>
                <a:spcPts val="600"/>
              </a:spcAft>
              <a:buFont typeface="Arial" panose="020B0604020202020204" pitchFamily="34" charset="0"/>
              <a:buChar char="•"/>
              <a:defRPr/>
            </a:pPr>
            <a:r>
              <a:rPr lang="en-US" sz="1600" dirty="0">
                <a:solidFill>
                  <a:srgbClr val="101C32"/>
                </a:solidFill>
              </a:rPr>
              <a:t>Consider refining search results with filters available of left side of your screen, such as</a:t>
            </a:r>
            <a:r>
              <a:rPr lang="en-US" sz="1600" b="1" dirty="0">
                <a:solidFill>
                  <a:srgbClr val="101C32"/>
                </a:solidFill>
              </a:rPr>
              <a:t> </a:t>
            </a:r>
            <a:r>
              <a:rPr lang="en-US" sz="1600" b="1" dirty="0">
                <a:solidFill>
                  <a:srgbClr val="007CB6"/>
                </a:solidFill>
              </a:rPr>
              <a:t>Prime</a:t>
            </a:r>
            <a:r>
              <a:rPr lang="en-US" sz="1600" dirty="0">
                <a:solidFill>
                  <a:srgbClr val="007CB6"/>
                </a:solidFill>
              </a:rPr>
              <a:t> </a:t>
            </a:r>
            <a:r>
              <a:rPr lang="en-US" sz="1600" dirty="0">
                <a:solidFill>
                  <a:srgbClr val="101C32"/>
                </a:solidFill>
              </a:rPr>
              <a:t>or </a:t>
            </a:r>
            <a:r>
              <a:rPr lang="en-US" sz="1600" b="1" dirty="0">
                <a:solidFill>
                  <a:srgbClr val="007CB6"/>
                </a:solidFill>
              </a:rPr>
              <a:t>Business Seller</a:t>
            </a:r>
            <a:r>
              <a:rPr lang="en-US" sz="1600" dirty="0">
                <a:solidFill>
                  <a:srgbClr val="222D3A"/>
                </a:solidFill>
              </a:rPr>
              <a:t> or </a:t>
            </a:r>
            <a:r>
              <a:rPr lang="en-US" sz="1600" b="1" dirty="0">
                <a:solidFill>
                  <a:srgbClr val="007CB6"/>
                </a:solidFill>
              </a:rPr>
              <a:t>Climate Pledge Friendly</a:t>
            </a:r>
          </a:p>
          <a:p>
            <a:pPr marL="285750" indent="-285750">
              <a:spcAft>
                <a:spcPts val="600"/>
              </a:spcAft>
              <a:buFont typeface="Arial" panose="020B0604020202020204" pitchFamily="34" charset="0"/>
              <a:buChar char="•"/>
              <a:defRPr/>
            </a:pPr>
            <a:endParaRPr lang="en-US" sz="1600" dirty="0">
              <a:solidFill>
                <a:srgbClr val="101C32"/>
              </a:solidFill>
            </a:endParaRPr>
          </a:p>
          <a:p>
            <a:pPr marL="285750" indent="-285750">
              <a:spcAft>
                <a:spcPts val="600"/>
              </a:spcAft>
              <a:buFont typeface="Arial" panose="020B0604020202020204" pitchFamily="34" charset="0"/>
              <a:buChar char="•"/>
              <a:defRPr/>
            </a:pPr>
            <a:r>
              <a:rPr lang="en-US" sz="1600" dirty="0">
                <a:solidFill>
                  <a:srgbClr val="101C32"/>
                </a:solidFill>
              </a:rPr>
              <a:t>Sort results by options listed on the top left of your screen, such as Price: Low to High</a:t>
            </a:r>
          </a:p>
          <a:p>
            <a:pPr marL="285750" lvl="0" indent="-285750">
              <a:spcAft>
                <a:spcPts val="600"/>
              </a:spcAft>
              <a:buFont typeface="Arial" panose="020B0604020202020204" pitchFamily="34" charset="0"/>
              <a:buChar char="•"/>
              <a:defRPr/>
            </a:pPr>
            <a:endParaRPr lang="en-US" sz="1200" b="1" dirty="0">
              <a:solidFill>
                <a:srgbClr val="007CB6"/>
              </a:solidFill>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endParaRP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p:txBody>
      </p:sp>
      <p:pic>
        <p:nvPicPr>
          <p:cNvPr id="21" name="Picture 20">
            <a:extLst>
              <a:ext uri="{FF2B5EF4-FFF2-40B4-BE49-F238E27FC236}">
                <a16:creationId xmlns:a16="http://schemas.microsoft.com/office/drawing/2014/main" id="{72EE2F41-0B38-4E25-B3F6-C56270F7B7A4}"/>
              </a:ext>
            </a:extLst>
          </p:cNvPr>
          <p:cNvPicPr>
            <a:picLocks noChangeAspect="1"/>
          </p:cNvPicPr>
          <p:nvPr/>
        </p:nvPicPr>
        <p:blipFill>
          <a:blip r:embed="rId2"/>
          <a:stretch>
            <a:fillRect/>
          </a:stretch>
        </p:blipFill>
        <p:spPr>
          <a:xfrm>
            <a:off x="3967522" y="1607502"/>
            <a:ext cx="7868113" cy="384681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2" name="Rounded Rectangle 15">
            <a:extLst>
              <a:ext uri="{FF2B5EF4-FFF2-40B4-BE49-F238E27FC236}">
                <a16:creationId xmlns:a16="http://schemas.microsoft.com/office/drawing/2014/main" id="{80F9E171-E9EF-4BBB-83DE-1CDEB85FD555}"/>
              </a:ext>
            </a:extLst>
          </p:cNvPr>
          <p:cNvSpPr/>
          <p:nvPr/>
        </p:nvSpPr>
        <p:spPr>
          <a:xfrm>
            <a:off x="4835406" y="1613259"/>
            <a:ext cx="5648444" cy="18034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6A5A9D7-A09A-4C20-9C0F-00FEA85B80C2}"/>
              </a:ext>
            </a:extLst>
          </p:cNvPr>
          <p:cNvPicPr>
            <a:picLocks noChangeAspect="1"/>
          </p:cNvPicPr>
          <p:nvPr/>
        </p:nvPicPr>
        <p:blipFill>
          <a:blip r:embed="rId3"/>
          <a:stretch>
            <a:fillRect/>
          </a:stretch>
        </p:blipFill>
        <p:spPr>
          <a:xfrm>
            <a:off x="4929650" y="2202908"/>
            <a:ext cx="1446236" cy="403379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AC3AE312-A7F0-43C7-8E09-6E5579226F34}"/>
              </a:ext>
            </a:extLst>
          </p:cNvPr>
          <p:cNvPicPr>
            <a:picLocks noChangeAspect="1"/>
          </p:cNvPicPr>
          <p:nvPr/>
        </p:nvPicPr>
        <p:blipFill>
          <a:blip r:embed="rId4"/>
          <a:stretch>
            <a:fillRect/>
          </a:stretch>
        </p:blipFill>
        <p:spPr>
          <a:xfrm>
            <a:off x="4938818" y="4362933"/>
            <a:ext cx="1386628" cy="484390"/>
          </a:xfrm>
          <a:prstGeom prst="rect">
            <a:avLst/>
          </a:prstGeom>
        </p:spPr>
      </p:pic>
      <p:pic>
        <p:nvPicPr>
          <p:cNvPr id="26" name="Picture 25">
            <a:extLst>
              <a:ext uri="{FF2B5EF4-FFF2-40B4-BE49-F238E27FC236}">
                <a16:creationId xmlns:a16="http://schemas.microsoft.com/office/drawing/2014/main" id="{B5179D48-D2C2-4AE6-A161-5E2AC79FCA3A}"/>
              </a:ext>
            </a:extLst>
          </p:cNvPr>
          <p:cNvPicPr>
            <a:picLocks noChangeAspect="1"/>
          </p:cNvPicPr>
          <p:nvPr/>
        </p:nvPicPr>
        <p:blipFill>
          <a:blip r:embed="rId5"/>
          <a:stretch>
            <a:fillRect/>
          </a:stretch>
        </p:blipFill>
        <p:spPr>
          <a:xfrm>
            <a:off x="4929650" y="4019087"/>
            <a:ext cx="1411314" cy="337815"/>
          </a:xfrm>
          <a:prstGeom prst="rect">
            <a:avLst/>
          </a:prstGeom>
        </p:spPr>
      </p:pic>
      <p:pic>
        <p:nvPicPr>
          <p:cNvPr id="27" name="Picture 26">
            <a:extLst>
              <a:ext uri="{FF2B5EF4-FFF2-40B4-BE49-F238E27FC236}">
                <a16:creationId xmlns:a16="http://schemas.microsoft.com/office/drawing/2014/main" id="{AE218499-3DB0-4B0D-BF4B-D841104F63C0}"/>
              </a:ext>
            </a:extLst>
          </p:cNvPr>
          <p:cNvPicPr>
            <a:picLocks noChangeAspect="1"/>
          </p:cNvPicPr>
          <p:nvPr/>
        </p:nvPicPr>
        <p:blipFill>
          <a:blip r:embed="rId6"/>
          <a:stretch>
            <a:fillRect/>
          </a:stretch>
        </p:blipFill>
        <p:spPr>
          <a:xfrm>
            <a:off x="4929650" y="4847323"/>
            <a:ext cx="1411314" cy="1389376"/>
          </a:xfrm>
          <a:prstGeom prst="rect">
            <a:avLst/>
          </a:prstGeom>
        </p:spPr>
      </p:pic>
      <p:sp>
        <p:nvSpPr>
          <p:cNvPr id="28" name="Rounded Rectangle 9">
            <a:extLst>
              <a:ext uri="{FF2B5EF4-FFF2-40B4-BE49-F238E27FC236}">
                <a16:creationId xmlns:a16="http://schemas.microsoft.com/office/drawing/2014/main" id="{CA30A1BF-176B-41A0-86A3-00995744CF0A}"/>
              </a:ext>
            </a:extLst>
          </p:cNvPr>
          <p:cNvSpPr/>
          <p:nvPr/>
        </p:nvSpPr>
        <p:spPr>
          <a:xfrm>
            <a:off x="4938818" y="4009929"/>
            <a:ext cx="566632" cy="34697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29" name="Rounded Rectangle 8">
            <a:extLst>
              <a:ext uri="{FF2B5EF4-FFF2-40B4-BE49-F238E27FC236}">
                <a16:creationId xmlns:a16="http://schemas.microsoft.com/office/drawing/2014/main" id="{1C341ABF-CC44-4F18-B48D-A0DBF5FF94F9}"/>
              </a:ext>
            </a:extLst>
          </p:cNvPr>
          <p:cNvSpPr/>
          <p:nvPr/>
        </p:nvSpPr>
        <p:spPr>
          <a:xfrm>
            <a:off x="4929650" y="4849371"/>
            <a:ext cx="1331450" cy="139648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30" name="Rounded Rectangle 9">
            <a:extLst>
              <a:ext uri="{FF2B5EF4-FFF2-40B4-BE49-F238E27FC236}">
                <a16:creationId xmlns:a16="http://schemas.microsoft.com/office/drawing/2014/main" id="{9E4D0E9D-A1A1-4516-8EA7-73FF59E1FB94}"/>
              </a:ext>
            </a:extLst>
          </p:cNvPr>
          <p:cNvSpPr/>
          <p:nvPr/>
        </p:nvSpPr>
        <p:spPr>
          <a:xfrm>
            <a:off x="4938818" y="2440788"/>
            <a:ext cx="1157182" cy="60757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31" name="Rounded Rectangle 9">
            <a:extLst>
              <a:ext uri="{FF2B5EF4-FFF2-40B4-BE49-F238E27FC236}">
                <a16:creationId xmlns:a16="http://schemas.microsoft.com/office/drawing/2014/main" id="{56A94A0E-1322-4757-A3E1-F3324770CCCB}"/>
              </a:ext>
            </a:extLst>
          </p:cNvPr>
          <p:cNvSpPr/>
          <p:nvPr/>
        </p:nvSpPr>
        <p:spPr>
          <a:xfrm>
            <a:off x="4929650" y="4510745"/>
            <a:ext cx="798050" cy="33054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Tree>
    <p:extLst>
      <p:ext uri="{BB962C8B-B14F-4D97-AF65-F5344CB8AC3E}">
        <p14:creationId xmlns:p14="http://schemas.microsoft.com/office/powerpoint/2010/main" val="228680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F23052-DB00-45E6-9368-CC8291D164D7}"/>
              </a:ext>
            </a:extLst>
          </p:cNvPr>
          <p:cNvSpPr>
            <a:spLocks noGrp="1"/>
          </p:cNvSpPr>
          <p:nvPr>
            <p:ph type="body" sz="quarter" idx="10"/>
          </p:nvPr>
        </p:nvSpPr>
        <p:spPr>
          <a:xfrm>
            <a:off x="867592" y="3429000"/>
            <a:ext cx="5138002" cy="956541"/>
          </a:xfrm>
        </p:spPr>
        <p:txBody>
          <a:bodyPr>
            <a:normAutofit/>
          </a:bodyPr>
          <a:lstStyle/>
          <a:p>
            <a:pPr marL="0" indent="0">
              <a:lnSpc>
                <a:spcPct val="100000"/>
              </a:lnSpc>
              <a:buNone/>
            </a:pPr>
            <a:r>
              <a:rPr lang="en-US" dirty="0"/>
              <a:t>Placing an Order</a:t>
            </a:r>
          </a:p>
        </p:txBody>
      </p:sp>
    </p:spTree>
    <p:extLst>
      <p:ext uri="{BB962C8B-B14F-4D97-AF65-F5344CB8AC3E}">
        <p14:creationId xmlns:p14="http://schemas.microsoft.com/office/powerpoint/2010/main" val="1373316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32BC151-BA18-41AC-9916-72D442096165}"/>
              </a:ext>
            </a:extLst>
          </p:cNvPr>
          <p:cNvSpPr>
            <a:spLocks noGrp="1"/>
          </p:cNvSpPr>
          <p:nvPr>
            <p:ph type="title"/>
          </p:nvPr>
        </p:nvSpPr>
        <p:spPr>
          <a:xfrm>
            <a:off x="838200" y="-54271"/>
            <a:ext cx="10515600" cy="1325563"/>
          </a:xfrm>
        </p:spPr>
        <p:txBody>
          <a:bodyPr/>
          <a:lstStyle/>
          <a:p>
            <a:r>
              <a:rPr lang="en-US" dirty="0"/>
              <a:t>Adding Items to Your Shopping Cart</a:t>
            </a:r>
          </a:p>
        </p:txBody>
      </p:sp>
      <p:sp>
        <p:nvSpPr>
          <p:cNvPr id="6" name="Content Placeholder 16">
            <a:extLst>
              <a:ext uri="{FF2B5EF4-FFF2-40B4-BE49-F238E27FC236}">
                <a16:creationId xmlns:a16="http://schemas.microsoft.com/office/drawing/2014/main" id="{87233B86-2883-422F-955B-0E66D453E38A}"/>
              </a:ext>
            </a:extLst>
          </p:cNvPr>
          <p:cNvSpPr txBox="1">
            <a:spLocks/>
          </p:cNvSpPr>
          <p:nvPr/>
        </p:nvSpPr>
        <p:spPr>
          <a:xfrm>
            <a:off x="602989" y="1457325"/>
            <a:ext cx="396288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3"/>
                </a:solidFill>
              </a:rPr>
              <a:t>Product considerations</a:t>
            </a:r>
          </a:p>
          <a:p>
            <a:r>
              <a:rPr lang="en-US" sz="2000"/>
              <a:t>Prime eligibility</a:t>
            </a:r>
          </a:p>
          <a:p>
            <a:r>
              <a:rPr lang="en-US" sz="2000"/>
              <a:t>Expected delivery time</a:t>
            </a:r>
          </a:p>
          <a:p>
            <a:r>
              <a:rPr lang="en-US" sz="2000"/>
              <a:t>Quantity</a:t>
            </a:r>
          </a:p>
          <a:p>
            <a:r>
              <a:rPr lang="en-US" sz="2000"/>
              <a:t>Seller and fulfillment</a:t>
            </a:r>
            <a:endParaRPr lang="en-US" sz="2000" dirty="0"/>
          </a:p>
        </p:txBody>
      </p:sp>
      <p:pic>
        <p:nvPicPr>
          <p:cNvPr id="7" name="Picture 6">
            <a:extLst>
              <a:ext uri="{FF2B5EF4-FFF2-40B4-BE49-F238E27FC236}">
                <a16:creationId xmlns:a16="http://schemas.microsoft.com/office/drawing/2014/main" id="{BCAA8E8A-2C88-4DB5-A3BD-86D818988102}"/>
              </a:ext>
            </a:extLst>
          </p:cNvPr>
          <p:cNvPicPr>
            <a:picLocks noChangeAspect="1"/>
          </p:cNvPicPr>
          <p:nvPr/>
        </p:nvPicPr>
        <p:blipFill>
          <a:blip r:embed="rId2"/>
          <a:stretch>
            <a:fillRect/>
          </a:stretch>
        </p:blipFill>
        <p:spPr>
          <a:xfrm>
            <a:off x="4979286" y="1271292"/>
            <a:ext cx="6609725" cy="485775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Content Placeholder 5">
            <a:extLst>
              <a:ext uri="{FF2B5EF4-FFF2-40B4-BE49-F238E27FC236}">
                <a16:creationId xmlns:a16="http://schemas.microsoft.com/office/drawing/2014/main" id="{1A6CC182-6F99-4F8A-817C-FC2C7BF1A3DF}"/>
              </a:ext>
            </a:extLst>
          </p:cNvPr>
          <p:cNvSpPr txBox="1">
            <a:spLocks/>
          </p:cNvSpPr>
          <p:nvPr/>
        </p:nvSpPr>
        <p:spPr>
          <a:xfrm>
            <a:off x="6283036" y="2757769"/>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22D3A"/>
              </a:solidFill>
              <a:effectLst/>
              <a:uLnTx/>
              <a:uFillTx/>
              <a:latin typeface="Amazon Ember Light"/>
              <a:ea typeface="+mn-ea"/>
              <a:cs typeface="+mn-cs"/>
            </a:endParaRPr>
          </a:p>
        </p:txBody>
      </p:sp>
      <p:sp>
        <p:nvSpPr>
          <p:cNvPr id="9" name="Rounded Rectangle 12">
            <a:extLst>
              <a:ext uri="{FF2B5EF4-FFF2-40B4-BE49-F238E27FC236}">
                <a16:creationId xmlns:a16="http://schemas.microsoft.com/office/drawing/2014/main" id="{AB3AAD90-505D-44EB-9727-B3985E299E1C}"/>
              </a:ext>
            </a:extLst>
          </p:cNvPr>
          <p:cNvSpPr/>
          <p:nvPr/>
        </p:nvSpPr>
        <p:spPr>
          <a:xfrm>
            <a:off x="10584649" y="2874030"/>
            <a:ext cx="904875" cy="207012"/>
          </a:xfrm>
          <a:prstGeom prst="roundRect">
            <a:avLst>
              <a:gd name="adj"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0" name="Rounded Rectangle 12">
            <a:extLst>
              <a:ext uri="{FF2B5EF4-FFF2-40B4-BE49-F238E27FC236}">
                <a16:creationId xmlns:a16="http://schemas.microsoft.com/office/drawing/2014/main" id="{B06BAEDA-42DA-4E0C-9E99-8B812813D0C5}"/>
              </a:ext>
            </a:extLst>
          </p:cNvPr>
          <p:cNvSpPr/>
          <p:nvPr/>
        </p:nvSpPr>
        <p:spPr>
          <a:xfrm>
            <a:off x="10565600" y="3181803"/>
            <a:ext cx="904875" cy="23499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1" name="Rounded Rectangle 12">
            <a:extLst>
              <a:ext uri="{FF2B5EF4-FFF2-40B4-BE49-F238E27FC236}">
                <a16:creationId xmlns:a16="http://schemas.microsoft.com/office/drawing/2014/main" id="{2CE7FBF6-1A9F-4932-936D-CFEB9E245DF4}"/>
              </a:ext>
            </a:extLst>
          </p:cNvPr>
          <p:cNvSpPr/>
          <p:nvPr/>
        </p:nvSpPr>
        <p:spPr>
          <a:xfrm>
            <a:off x="10565600" y="1744501"/>
            <a:ext cx="904875" cy="44119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2" name="Rounded Rectangle 12">
            <a:extLst>
              <a:ext uri="{FF2B5EF4-FFF2-40B4-BE49-F238E27FC236}">
                <a16:creationId xmlns:a16="http://schemas.microsoft.com/office/drawing/2014/main" id="{5232EF15-3E9B-45D3-A24A-BF43E2143219}"/>
              </a:ext>
            </a:extLst>
          </p:cNvPr>
          <p:cNvSpPr/>
          <p:nvPr/>
        </p:nvSpPr>
        <p:spPr>
          <a:xfrm>
            <a:off x="10565600" y="1568015"/>
            <a:ext cx="704706" cy="16047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3" name="Rounded Rectangle 12">
            <a:extLst>
              <a:ext uri="{FF2B5EF4-FFF2-40B4-BE49-F238E27FC236}">
                <a16:creationId xmlns:a16="http://schemas.microsoft.com/office/drawing/2014/main" id="{B37ABC8F-948E-40AA-9112-AA7205049647}"/>
              </a:ext>
            </a:extLst>
          </p:cNvPr>
          <p:cNvSpPr/>
          <p:nvPr/>
        </p:nvSpPr>
        <p:spPr>
          <a:xfrm>
            <a:off x="10584648" y="2591780"/>
            <a:ext cx="904875" cy="23499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14" name="Picture 13">
            <a:extLst>
              <a:ext uri="{FF2B5EF4-FFF2-40B4-BE49-F238E27FC236}">
                <a16:creationId xmlns:a16="http://schemas.microsoft.com/office/drawing/2014/main" id="{FEDAEF99-D271-4C53-AB76-D93F42025324}"/>
              </a:ext>
            </a:extLst>
          </p:cNvPr>
          <p:cNvPicPr>
            <a:picLocks noChangeAspect="1"/>
          </p:cNvPicPr>
          <p:nvPr/>
        </p:nvPicPr>
        <p:blipFill>
          <a:blip r:embed="rId3"/>
          <a:stretch>
            <a:fillRect/>
          </a:stretch>
        </p:blipFill>
        <p:spPr>
          <a:xfrm>
            <a:off x="3124200" y="5723973"/>
            <a:ext cx="6662960" cy="81013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5" name="Rounded Rectangle 12">
            <a:extLst>
              <a:ext uri="{FF2B5EF4-FFF2-40B4-BE49-F238E27FC236}">
                <a16:creationId xmlns:a16="http://schemas.microsoft.com/office/drawing/2014/main" id="{02C947CF-1DE9-4D8F-8439-AFC265F5DE41}"/>
              </a:ext>
            </a:extLst>
          </p:cNvPr>
          <p:cNvSpPr/>
          <p:nvPr/>
        </p:nvSpPr>
        <p:spPr>
          <a:xfrm>
            <a:off x="8074025" y="5939923"/>
            <a:ext cx="1647825" cy="28942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Tree>
    <p:extLst>
      <p:ext uri="{BB962C8B-B14F-4D97-AF65-F5344CB8AC3E}">
        <p14:creationId xmlns:p14="http://schemas.microsoft.com/office/powerpoint/2010/main" val="297281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4080" y="1441805"/>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2AD80B-2BD0-40AC-A55C-88AD6B0FC020}"/>
              </a:ext>
            </a:extLst>
          </p:cNvPr>
          <p:cNvSpPr>
            <a:spLocks noGrp="1"/>
          </p:cNvSpPr>
          <p:nvPr>
            <p:ph type="title"/>
          </p:nvPr>
        </p:nvSpPr>
        <p:spPr>
          <a:xfrm>
            <a:off x="482236" y="120061"/>
            <a:ext cx="3865327" cy="1325563"/>
          </a:xfrm>
        </p:spPr>
        <p:txBody>
          <a:bodyPr>
            <a:normAutofit/>
          </a:bodyPr>
          <a:lstStyle/>
          <a:p>
            <a:r>
              <a:rPr lang="en-US" dirty="0"/>
              <a:t>Checkout  </a:t>
            </a:r>
            <a:endParaRPr lang="en-US" dirty="0">
              <a:solidFill>
                <a:schemeClr val="accent3"/>
              </a:solidFill>
            </a:endParaRPr>
          </a:p>
        </p:txBody>
      </p:sp>
      <p:sp>
        <p:nvSpPr>
          <p:cNvPr id="6" name="TextBox 5">
            <a:extLst>
              <a:ext uri="{FF2B5EF4-FFF2-40B4-BE49-F238E27FC236}">
                <a16:creationId xmlns:a16="http://schemas.microsoft.com/office/drawing/2014/main" id="{CEA81DE4-57AB-4207-9B90-9B22AD6733E0}"/>
              </a:ext>
            </a:extLst>
          </p:cNvPr>
          <p:cNvSpPr txBox="1"/>
          <p:nvPr/>
        </p:nvSpPr>
        <p:spPr>
          <a:xfrm>
            <a:off x="392690" y="1630574"/>
            <a:ext cx="3865327" cy="4801314"/>
          </a:xfrm>
          <a:prstGeom prst="rect">
            <a:avLst/>
          </a:prstGeom>
          <a:noFill/>
        </p:spPr>
        <p:txBody>
          <a:bodyPr wrap="square" rtlCol="0">
            <a:spAutoFit/>
          </a:bodyPr>
          <a:lstStyle/>
          <a:p>
            <a:pPr marL="342900" indent="-342900">
              <a:buAutoNum type="arabicPeriod"/>
            </a:pPr>
            <a:r>
              <a:rPr lang="en-US" dirty="0"/>
              <a:t>Select group for which you are purchasing</a:t>
            </a:r>
          </a:p>
          <a:p>
            <a:pPr marL="342900" indent="-342900">
              <a:buAutoNum type="arabicPeriod"/>
            </a:pPr>
            <a:endParaRPr lang="en-US" dirty="0"/>
          </a:p>
          <a:p>
            <a:pPr marL="342900" indent="-342900">
              <a:buAutoNum type="arabicPeriod"/>
            </a:pPr>
            <a:r>
              <a:rPr lang="en-US" dirty="0"/>
              <a:t>Enter Business Order Information</a:t>
            </a:r>
          </a:p>
          <a:p>
            <a:pPr marL="342900" indent="-342900">
              <a:buAutoNum type="arabicPeriod"/>
            </a:pPr>
            <a:endParaRPr lang="en-US" dirty="0">
              <a:solidFill>
                <a:schemeClr val="accent3"/>
              </a:solidFill>
            </a:endParaRPr>
          </a:p>
          <a:p>
            <a:pPr marL="342900" indent="-342900">
              <a:buAutoNum type="arabicPeriod"/>
            </a:pPr>
            <a:r>
              <a:rPr lang="en-US" dirty="0"/>
              <a:t>Select Shipping Address</a:t>
            </a:r>
          </a:p>
          <a:p>
            <a:pPr marL="342900" indent="-342900">
              <a:buAutoNum type="arabicPeriod"/>
            </a:pPr>
            <a:endParaRPr lang="en-US" dirty="0"/>
          </a:p>
          <a:p>
            <a:pPr marL="342900" indent="-342900">
              <a:buAutoNum type="arabicPeriod"/>
            </a:pPr>
            <a:r>
              <a:rPr lang="en-US" dirty="0"/>
              <a:t>Select Payment Method</a:t>
            </a:r>
          </a:p>
          <a:p>
            <a:pPr marL="342900" indent="-342900">
              <a:buAutoNum type="arabicPeriod"/>
            </a:pPr>
            <a:endParaRPr lang="en-US" dirty="0"/>
          </a:p>
          <a:p>
            <a:pPr marL="342900" indent="-342900">
              <a:buAutoNum type="arabicPeriod"/>
            </a:pPr>
            <a:r>
              <a:rPr lang="en-US" dirty="0"/>
              <a:t>Review items and Select Shipping Speed and Place your order</a:t>
            </a:r>
          </a:p>
          <a:p>
            <a:pPr marL="342900" indent="-342900">
              <a:buAutoNum type="arabicPeriod"/>
            </a:pPr>
            <a:endParaRPr lang="en-US" dirty="0">
              <a:solidFill>
                <a:schemeClr val="accent3"/>
              </a:solidFill>
            </a:endParaRPr>
          </a:p>
          <a:p>
            <a:pPr marL="342900" indent="-342900">
              <a:buAutoNum type="arabicPeriod"/>
            </a:pPr>
            <a:endParaRPr lang="en-US" dirty="0">
              <a:solidFill>
                <a:schemeClr val="accent3"/>
              </a:solidFill>
            </a:endParaRPr>
          </a:p>
          <a:p>
            <a:endParaRPr lang="en-US" dirty="0">
              <a:solidFill>
                <a:schemeClr val="accent3"/>
              </a:solidFill>
            </a:endParaRPr>
          </a:p>
          <a:p>
            <a:endParaRPr lang="en-US" dirty="0"/>
          </a:p>
        </p:txBody>
      </p:sp>
      <p:pic>
        <p:nvPicPr>
          <p:cNvPr id="7" name="Picture 6">
            <a:extLst>
              <a:ext uri="{FF2B5EF4-FFF2-40B4-BE49-F238E27FC236}">
                <a16:creationId xmlns:a16="http://schemas.microsoft.com/office/drawing/2014/main" id="{622D6B5D-7C8B-4C15-B68B-030890D510A2}"/>
              </a:ext>
            </a:extLst>
          </p:cNvPr>
          <p:cNvPicPr>
            <a:picLocks noChangeAspect="1"/>
          </p:cNvPicPr>
          <p:nvPr/>
        </p:nvPicPr>
        <p:blipFill>
          <a:blip r:embed="rId2"/>
          <a:stretch>
            <a:fillRect/>
          </a:stretch>
        </p:blipFill>
        <p:spPr>
          <a:xfrm>
            <a:off x="4411030" y="1315242"/>
            <a:ext cx="4262832" cy="5077081"/>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13" name="Straight Connector 12">
            <a:extLst>
              <a:ext uri="{FF2B5EF4-FFF2-40B4-BE49-F238E27FC236}">
                <a16:creationId xmlns:a16="http://schemas.microsoft.com/office/drawing/2014/main" id="{7453284B-7324-4ED3-B31F-F7F0548F36B2}"/>
              </a:ext>
            </a:extLst>
          </p:cNvPr>
          <p:cNvCxnSpPr>
            <a:cxnSpLocks/>
            <a:stCxn id="18" idx="3"/>
          </p:cNvCxnSpPr>
          <p:nvPr/>
        </p:nvCxnSpPr>
        <p:spPr>
          <a:xfrm flipV="1">
            <a:off x="8513706" y="452899"/>
            <a:ext cx="519104" cy="98004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E1375EAF-F819-41EA-82BD-A92A827A84E6}"/>
              </a:ext>
            </a:extLst>
          </p:cNvPr>
          <p:cNvCxnSpPr>
            <a:cxnSpLocks/>
            <a:stCxn id="19" idx="3"/>
          </p:cNvCxnSpPr>
          <p:nvPr/>
        </p:nvCxnSpPr>
        <p:spPr>
          <a:xfrm>
            <a:off x="8510739" y="1767371"/>
            <a:ext cx="539015" cy="85908"/>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697496C-C4D1-4A42-8E8F-4113EAE71B80}"/>
              </a:ext>
            </a:extLst>
          </p:cNvPr>
          <p:cNvCxnSpPr>
            <a:cxnSpLocks/>
            <a:stCxn id="20" idx="3"/>
          </p:cNvCxnSpPr>
          <p:nvPr/>
        </p:nvCxnSpPr>
        <p:spPr>
          <a:xfrm>
            <a:off x="8513706" y="2197198"/>
            <a:ext cx="545364" cy="1184675"/>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F7EC385C-10ED-4F8F-98B5-31F1F231549D}"/>
              </a:ext>
            </a:extLst>
          </p:cNvPr>
          <p:cNvCxnSpPr>
            <a:cxnSpLocks/>
            <a:stCxn id="21" idx="3"/>
          </p:cNvCxnSpPr>
          <p:nvPr/>
        </p:nvCxnSpPr>
        <p:spPr>
          <a:xfrm>
            <a:off x="8513706" y="2897728"/>
            <a:ext cx="545364" cy="2325438"/>
          </a:xfrm>
          <a:prstGeom prst="line">
            <a:avLst/>
          </a:prstGeom>
          <a:ln w="25400"/>
        </p:spPr>
        <p:style>
          <a:lnRef idx="1">
            <a:schemeClr val="accent2"/>
          </a:lnRef>
          <a:fillRef idx="0">
            <a:schemeClr val="accent2"/>
          </a:fillRef>
          <a:effectRef idx="0">
            <a:schemeClr val="accent2"/>
          </a:effectRef>
          <a:fontRef idx="minor">
            <a:schemeClr val="tx1"/>
          </a:fontRef>
        </p:style>
      </p:cxnSp>
      <p:sp>
        <p:nvSpPr>
          <p:cNvPr id="18" name="AutoShape 2">
            <a:extLst>
              <a:ext uri="{FF2B5EF4-FFF2-40B4-BE49-F238E27FC236}">
                <a16:creationId xmlns:a16="http://schemas.microsoft.com/office/drawing/2014/main" id="{918F24BB-B829-4F6E-9554-E8DA67FF76A0}"/>
              </a:ext>
            </a:extLst>
          </p:cNvPr>
          <p:cNvSpPr>
            <a:spLocks noChangeArrowheads="1"/>
          </p:cNvSpPr>
          <p:nvPr/>
        </p:nvSpPr>
        <p:spPr bwMode="auto">
          <a:xfrm>
            <a:off x="8210129" y="1343117"/>
            <a:ext cx="303577" cy="179644"/>
          </a:xfrm>
          <a:prstGeom prst="roundRect">
            <a:avLst>
              <a:gd name="adj" fmla="val 16667"/>
            </a:avLst>
          </a:prstGeom>
          <a:noFill/>
          <a:ln w="28575" algn="ctr">
            <a:solidFill>
              <a:schemeClr val="accent2"/>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9" name="AutoShape 2">
            <a:extLst>
              <a:ext uri="{FF2B5EF4-FFF2-40B4-BE49-F238E27FC236}">
                <a16:creationId xmlns:a16="http://schemas.microsoft.com/office/drawing/2014/main" id="{1B7EDD83-BE75-4CFE-85CA-3078115715DC}"/>
              </a:ext>
            </a:extLst>
          </p:cNvPr>
          <p:cNvSpPr>
            <a:spLocks noChangeArrowheads="1"/>
          </p:cNvSpPr>
          <p:nvPr/>
        </p:nvSpPr>
        <p:spPr bwMode="auto">
          <a:xfrm>
            <a:off x="8207162" y="1677549"/>
            <a:ext cx="303577" cy="179644"/>
          </a:xfrm>
          <a:prstGeom prst="roundRect">
            <a:avLst>
              <a:gd name="adj" fmla="val 16667"/>
            </a:avLst>
          </a:prstGeom>
          <a:noFill/>
          <a:ln w="28575" algn="ctr">
            <a:solidFill>
              <a:schemeClr val="accent2"/>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0" name="AutoShape 2">
            <a:extLst>
              <a:ext uri="{FF2B5EF4-FFF2-40B4-BE49-F238E27FC236}">
                <a16:creationId xmlns:a16="http://schemas.microsoft.com/office/drawing/2014/main" id="{11423D3E-44AE-4A50-98F0-123152C43BB6}"/>
              </a:ext>
            </a:extLst>
          </p:cNvPr>
          <p:cNvSpPr>
            <a:spLocks noChangeArrowheads="1"/>
          </p:cNvSpPr>
          <p:nvPr/>
        </p:nvSpPr>
        <p:spPr bwMode="auto">
          <a:xfrm>
            <a:off x="8210129" y="2107376"/>
            <a:ext cx="303577" cy="179644"/>
          </a:xfrm>
          <a:prstGeom prst="roundRect">
            <a:avLst>
              <a:gd name="adj" fmla="val 16667"/>
            </a:avLst>
          </a:prstGeom>
          <a:noFill/>
          <a:ln w="28575" algn="ctr">
            <a:solidFill>
              <a:schemeClr val="accent2"/>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AutoShape 2">
            <a:extLst>
              <a:ext uri="{FF2B5EF4-FFF2-40B4-BE49-F238E27FC236}">
                <a16:creationId xmlns:a16="http://schemas.microsoft.com/office/drawing/2014/main" id="{92C779AC-DE46-4693-B616-8D597EAC9101}"/>
              </a:ext>
            </a:extLst>
          </p:cNvPr>
          <p:cNvSpPr>
            <a:spLocks noChangeArrowheads="1"/>
          </p:cNvSpPr>
          <p:nvPr/>
        </p:nvSpPr>
        <p:spPr bwMode="auto">
          <a:xfrm>
            <a:off x="8210129" y="2807906"/>
            <a:ext cx="303577" cy="179644"/>
          </a:xfrm>
          <a:prstGeom prst="roundRect">
            <a:avLst>
              <a:gd name="adj" fmla="val 16667"/>
            </a:avLst>
          </a:prstGeom>
          <a:noFill/>
          <a:ln w="28575" algn="ctr">
            <a:solidFill>
              <a:schemeClr val="accent2"/>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AutoShape 2">
            <a:extLst>
              <a:ext uri="{FF2B5EF4-FFF2-40B4-BE49-F238E27FC236}">
                <a16:creationId xmlns:a16="http://schemas.microsoft.com/office/drawing/2014/main" id="{FA51AE72-8B07-428F-808A-E90332A8BCE7}"/>
              </a:ext>
            </a:extLst>
          </p:cNvPr>
          <p:cNvSpPr>
            <a:spLocks noChangeArrowheads="1"/>
          </p:cNvSpPr>
          <p:nvPr/>
        </p:nvSpPr>
        <p:spPr bwMode="auto">
          <a:xfrm>
            <a:off x="6769894" y="5002530"/>
            <a:ext cx="131317" cy="128588"/>
          </a:xfrm>
          <a:prstGeom prst="roundRect">
            <a:avLst>
              <a:gd name="adj" fmla="val 16667"/>
            </a:avLst>
          </a:prstGeom>
          <a:noFill/>
          <a:ln w="28575" algn="ctr">
            <a:solidFill>
              <a:schemeClr val="accent2"/>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23" name="Picture 4" descr="in-control-blue">
            <a:extLst>
              <a:ext uri="{FF2B5EF4-FFF2-40B4-BE49-F238E27FC236}">
                <a16:creationId xmlns:a16="http://schemas.microsoft.com/office/drawing/2014/main" id="{ADFE1C87-8E3B-4B63-82CE-6890F082E5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87381" y="4971574"/>
            <a:ext cx="425450" cy="4270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a:extLst>
              <a:ext uri="{FF2B5EF4-FFF2-40B4-BE49-F238E27FC236}">
                <a16:creationId xmlns:a16="http://schemas.microsoft.com/office/drawing/2014/main" id="{2290F36E-CE8B-4E02-8FC9-48DDCCA30EC5}"/>
              </a:ext>
            </a:extLst>
          </p:cNvPr>
          <p:cNvPicPr>
            <a:picLocks noChangeAspect="1"/>
          </p:cNvPicPr>
          <p:nvPr/>
        </p:nvPicPr>
        <p:blipFill>
          <a:blip r:embed="rId4"/>
          <a:stretch>
            <a:fillRect/>
          </a:stretch>
        </p:blipFill>
        <p:spPr>
          <a:xfrm>
            <a:off x="9022301" y="456813"/>
            <a:ext cx="3010339" cy="127473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5CC67F9-F849-49FF-BFA0-DE6AD5FB1C6B}"/>
              </a:ext>
            </a:extLst>
          </p:cNvPr>
          <p:cNvPicPr>
            <a:picLocks noChangeAspect="1"/>
          </p:cNvPicPr>
          <p:nvPr/>
        </p:nvPicPr>
        <p:blipFill>
          <a:blip r:embed="rId5"/>
          <a:stretch>
            <a:fillRect/>
          </a:stretch>
        </p:blipFill>
        <p:spPr>
          <a:xfrm>
            <a:off x="9032810" y="1845136"/>
            <a:ext cx="3010339" cy="1367890"/>
          </a:xfrm>
          <a:prstGeom prst="rect">
            <a:avLst/>
          </a:prstGeom>
          <a:ln>
            <a:solidFill>
              <a:schemeClr val="accent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760F360-C693-4228-B2CD-DDAA557E1AE7}"/>
              </a:ext>
            </a:extLst>
          </p:cNvPr>
          <p:cNvPicPr>
            <a:picLocks noChangeAspect="1"/>
          </p:cNvPicPr>
          <p:nvPr/>
        </p:nvPicPr>
        <p:blipFill>
          <a:blip r:embed="rId6"/>
          <a:stretch>
            <a:fillRect/>
          </a:stretch>
        </p:blipFill>
        <p:spPr>
          <a:xfrm>
            <a:off x="9049754" y="3363773"/>
            <a:ext cx="3010339" cy="170233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D1861DF-3E21-4864-A02F-58416FF5C604}"/>
              </a:ext>
            </a:extLst>
          </p:cNvPr>
          <p:cNvPicPr>
            <a:picLocks noChangeAspect="1"/>
          </p:cNvPicPr>
          <p:nvPr/>
        </p:nvPicPr>
        <p:blipFill>
          <a:blip r:embed="rId7"/>
          <a:stretch>
            <a:fillRect/>
          </a:stretch>
        </p:blipFill>
        <p:spPr>
          <a:xfrm>
            <a:off x="9049934" y="5191002"/>
            <a:ext cx="3010339" cy="129958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6614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9FD94FB-BCEC-4465-BD3B-21F04636E2FD}"/>
              </a:ext>
            </a:extLst>
          </p:cNvPr>
          <p:cNvSpPr>
            <a:spLocks noGrp="1"/>
          </p:cNvSpPr>
          <p:nvPr>
            <p:ph type="title"/>
          </p:nvPr>
        </p:nvSpPr>
        <p:spPr>
          <a:xfrm>
            <a:off x="342900" y="-27984"/>
            <a:ext cx="11849100" cy="1325563"/>
          </a:xfrm>
        </p:spPr>
        <p:txBody>
          <a:bodyPr>
            <a:normAutofit/>
          </a:bodyPr>
          <a:lstStyle/>
          <a:p>
            <a:r>
              <a:rPr lang="en-US" dirty="0"/>
              <a:t>Checkout – </a:t>
            </a:r>
            <a:r>
              <a:rPr lang="en-US" sz="4000" dirty="0"/>
              <a:t>Approvals</a:t>
            </a:r>
            <a:endParaRPr lang="en-US" dirty="0"/>
          </a:p>
        </p:txBody>
      </p:sp>
      <p:sp>
        <p:nvSpPr>
          <p:cNvPr id="6" name="Text Placeholder 2">
            <a:extLst>
              <a:ext uri="{FF2B5EF4-FFF2-40B4-BE49-F238E27FC236}">
                <a16:creationId xmlns:a16="http://schemas.microsoft.com/office/drawing/2014/main" id="{8D6B092E-3D42-4522-84EE-088BD4372CC4}"/>
              </a:ext>
            </a:extLst>
          </p:cNvPr>
          <p:cNvSpPr txBox="1">
            <a:spLocks/>
          </p:cNvSpPr>
          <p:nvPr/>
        </p:nvSpPr>
        <p:spPr>
          <a:xfrm>
            <a:off x="829777" y="982597"/>
            <a:ext cx="99320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rPr>
              <a:t>Some orders or all orders placed on the account may be subject to approval before being fulfilled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endParaRPr>
          </a:p>
        </p:txBody>
      </p:sp>
      <p:sp>
        <p:nvSpPr>
          <p:cNvPr id="7" name="Rectangle 6">
            <a:extLst>
              <a:ext uri="{FF2B5EF4-FFF2-40B4-BE49-F238E27FC236}">
                <a16:creationId xmlns:a16="http://schemas.microsoft.com/office/drawing/2014/main" id="{07CEDB0D-F707-4300-AFEF-B44A238E847F}"/>
              </a:ext>
            </a:extLst>
          </p:cNvPr>
          <p:cNvSpPr/>
          <p:nvPr/>
        </p:nvSpPr>
        <p:spPr>
          <a:xfrm>
            <a:off x="829777" y="1653657"/>
            <a:ext cx="5793765" cy="44781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strike="noStrike" kern="1200" cap="none" spc="0" normalizeH="0" baseline="0" noProof="0" dirty="0">
                <a:ln>
                  <a:noFill/>
                </a:ln>
                <a:solidFill>
                  <a:srgbClr val="007CB6"/>
                </a:solidFill>
                <a:effectLst/>
                <a:uLnTx/>
                <a:uFillTx/>
                <a:ea typeface="Amazon Ember" panose="02000000000000000000" pitchFamily="2" charset="0"/>
                <a:cs typeface="+mn-cs"/>
              </a:rPr>
              <a:t>How do I order with Approvals configured?</a:t>
            </a:r>
            <a:endParaRPr kumimoji="0" lang="en-US" sz="1400" b="0" i="0" strike="noStrike" kern="1200" cap="none" spc="0" normalizeH="0" baseline="0" noProof="0" dirty="0">
              <a:ln>
                <a:noFill/>
              </a:ln>
              <a:solidFill>
                <a:srgbClr val="007CB6"/>
              </a:solidFill>
              <a:effectLst/>
              <a:uLnTx/>
              <a:uFillTx/>
              <a:ea typeface="Amazon Ember" panose="02000000000000000000" pitchFamily="2" charset="0"/>
              <a:cs typeface="+mn-cs"/>
            </a:endParaRPr>
          </a:p>
          <a:p>
            <a:pPr marL="398463" marR="0" lvl="0"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Depending on your role, some or all of your orders may require approval.</a:t>
            </a:r>
          </a:p>
          <a:p>
            <a:pPr marL="398463" marR="0" lvl="0"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There are no additional steps to take to submit your order for approval. Check out as you normally would and you will see the option at checkout.</a:t>
            </a:r>
          </a:p>
          <a:p>
            <a:pPr marL="398463" marR="0" lvl="0"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Your order will not be processed until it is approved by the appropriate approver. Keep this in mind for shipping timelines. </a:t>
            </a:r>
          </a:p>
          <a:p>
            <a:pPr marL="398463" marR="0" lvl="0"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You will be notified over email once your order is submitted and then again once your order has been approved and processed. Just as with a normal order on Amazon, you will also receive relevant shipping updates.</a:t>
            </a:r>
          </a:p>
          <a:p>
            <a:pPr marL="398463" marR="0" lvl="0"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If your order is not approved </a:t>
            </a:r>
            <a:r>
              <a:rPr kumimoji="0" lang="en-US" sz="1400" b="1"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rPr>
              <a:t>within 7 days</a:t>
            </a:r>
            <a:r>
              <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 the order will automatically be canceled; however, the items in your order will not be deleted. If your order is canceled, you will need to submit the order again for approval.</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endParaRP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endParaRPr>
          </a:p>
        </p:txBody>
      </p:sp>
      <p:pic>
        <p:nvPicPr>
          <p:cNvPr id="9" name="Picture 8">
            <a:extLst>
              <a:ext uri="{FF2B5EF4-FFF2-40B4-BE49-F238E27FC236}">
                <a16:creationId xmlns:a16="http://schemas.microsoft.com/office/drawing/2014/main" id="{85CA65CB-B951-4A75-81D7-D77B4121BC2E}"/>
              </a:ext>
            </a:extLst>
          </p:cNvPr>
          <p:cNvPicPr>
            <a:picLocks noChangeAspect="1"/>
          </p:cNvPicPr>
          <p:nvPr/>
        </p:nvPicPr>
        <p:blipFill>
          <a:blip r:embed="rId2"/>
          <a:stretch>
            <a:fillRect/>
          </a:stretch>
        </p:blipFill>
        <p:spPr>
          <a:xfrm>
            <a:off x="7444160" y="1982495"/>
            <a:ext cx="3148498" cy="3591098"/>
          </a:xfrm>
          <a:prstGeom prst="rect">
            <a:avLst/>
          </a:prstGeom>
          <a:ln w="9525" cap="sq">
            <a:solidFill>
              <a:schemeClr val="accent1"/>
            </a:solidFill>
            <a:prstDash val="solid"/>
            <a:miter lim="800000"/>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1291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F23052-DB00-45E6-9368-CC8291D164D7}"/>
              </a:ext>
            </a:extLst>
          </p:cNvPr>
          <p:cNvSpPr>
            <a:spLocks noGrp="1"/>
          </p:cNvSpPr>
          <p:nvPr>
            <p:ph type="body" sz="quarter" idx="10"/>
          </p:nvPr>
        </p:nvSpPr>
        <p:spPr>
          <a:xfrm>
            <a:off x="867592" y="3429000"/>
            <a:ext cx="5138002" cy="956541"/>
          </a:xfrm>
        </p:spPr>
        <p:txBody>
          <a:bodyPr>
            <a:normAutofit/>
          </a:bodyPr>
          <a:lstStyle/>
          <a:p>
            <a:pPr marL="0" indent="0">
              <a:lnSpc>
                <a:spcPct val="100000"/>
              </a:lnSpc>
              <a:buNone/>
            </a:pPr>
            <a:r>
              <a:rPr lang="en-US" dirty="0"/>
              <a:t>Things to Know</a:t>
            </a:r>
          </a:p>
        </p:txBody>
      </p:sp>
    </p:spTree>
    <p:extLst>
      <p:ext uri="{BB962C8B-B14F-4D97-AF65-F5344CB8AC3E}">
        <p14:creationId xmlns:p14="http://schemas.microsoft.com/office/powerpoint/2010/main" val="1886678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9704AD5-AE09-401F-BBF7-9B9815379DCC}"/>
              </a:ext>
            </a:extLst>
          </p:cNvPr>
          <p:cNvSpPr>
            <a:spLocks noGrp="1"/>
          </p:cNvSpPr>
          <p:nvPr>
            <p:ph type="title"/>
          </p:nvPr>
        </p:nvSpPr>
        <p:spPr>
          <a:xfrm>
            <a:off x="821070" y="-64223"/>
            <a:ext cx="11644439" cy="1325563"/>
          </a:xfrm>
        </p:spPr>
        <p:txBody>
          <a:bodyPr/>
          <a:lstStyle/>
          <a:p>
            <a:r>
              <a:rPr lang="en-US" dirty="0"/>
              <a:t>Reorder &amp; Shopping Lists</a:t>
            </a:r>
          </a:p>
        </p:txBody>
      </p:sp>
      <p:sp>
        <p:nvSpPr>
          <p:cNvPr id="6" name="Rectangle 5">
            <a:extLst>
              <a:ext uri="{FF2B5EF4-FFF2-40B4-BE49-F238E27FC236}">
                <a16:creationId xmlns:a16="http://schemas.microsoft.com/office/drawing/2014/main" id="{9C8A13DC-8827-4DBB-9D32-9B49834048F4}"/>
              </a:ext>
            </a:extLst>
          </p:cNvPr>
          <p:cNvSpPr/>
          <p:nvPr/>
        </p:nvSpPr>
        <p:spPr>
          <a:xfrm>
            <a:off x="672549" y="1544716"/>
            <a:ext cx="4224318" cy="5416868"/>
          </a:xfrm>
          <a:prstGeom prst="rect">
            <a:avLst/>
          </a:prstGeom>
        </p:spPr>
        <p:txBody>
          <a:bodyPr wrap="square">
            <a:spAutoFit/>
          </a:bodyPr>
          <a:lstStyle/>
          <a:p>
            <a:pPr lvl="0">
              <a:spcAft>
                <a:spcPts val="1200"/>
              </a:spcAft>
            </a:pPr>
            <a:r>
              <a:rPr lang="en-US" sz="1600" b="1" dirty="0">
                <a:solidFill>
                  <a:schemeClr val="accent3"/>
                </a:solidFill>
                <a:ea typeface="Amazon Ember" panose="02000000000000000000" pitchFamily="2" charset="0"/>
              </a:rPr>
              <a:t>How do Lists work on Amazon Business?</a:t>
            </a:r>
            <a:endParaRPr lang="en-US" sz="1600" dirty="0">
              <a:solidFill>
                <a:schemeClr val="accent3"/>
              </a:solidFill>
              <a:ea typeface="Amazon Ember" panose="02000000000000000000" pitchFamily="2" charset="0"/>
            </a:endParaRPr>
          </a:p>
          <a:p>
            <a:pPr marL="171450"/>
            <a:r>
              <a:rPr lang="en-US" sz="1600" dirty="0">
                <a:solidFill>
                  <a:prstClr val="black"/>
                </a:solidFill>
                <a:ea typeface="Amazon Ember" panose="02000000000000000000" pitchFamily="2" charset="0"/>
              </a:rPr>
              <a:t>Lists make it easy to keep track of the things you need, and are easy to share with others. Choose between multiple list types depending on whether or not you want the items to remain on a list after they are ordered.</a:t>
            </a:r>
            <a:endParaRPr lang="en-US" sz="1600" dirty="0">
              <a:solidFill>
                <a:schemeClr val="accent3"/>
              </a:solidFill>
              <a:ea typeface="Amazon Ember" panose="02000000000000000000" pitchFamily="2" charset="0"/>
              <a:hlinkClick r:id="rId2">
                <a:extLst>
                  <a:ext uri="{A12FA001-AC4F-418D-AE19-62706E023703}">
                    <ahyp:hlinkClr xmlns:ahyp="http://schemas.microsoft.com/office/drawing/2018/hyperlinkcolor" val="tx"/>
                  </a:ext>
                </a:extLst>
              </a:hlinkClick>
            </a:endParaRPr>
          </a:p>
          <a:p>
            <a:pPr marL="171450" lvl="0"/>
            <a:endParaRPr lang="en-US" sz="1600" dirty="0">
              <a:solidFill>
                <a:schemeClr val="accent3"/>
              </a:solidFill>
              <a:ea typeface="Amazon Ember" panose="02000000000000000000" pitchFamily="2" charset="0"/>
              <a:hlinkClick r:id="rId2">
                <a:extLst>
                  <a:ext uri="{A12FA001-AC4F-418D-AE19-62706E023703}">
                    <ahyp:hlinkClr xmlns:ahyp="http://schemas.microsoft.com/office/drawing/2018/hyperlinkcolor" val="tx"/>
                  </a:ext>
                </a:extLst>
              </a:hlinkClick>
            </a:endParaRPr>
          </a:p>
          <a:p>
            <a:pPr marL="398463" lvl="0" indent="-227013">
              <a:buFont typeface="Arial" panose="020B0604020202020204" pitchFamily="34" charset="0"/>
              <a:buChar char="•"/>
            </a:pPr>
            <a:r>
              <a:rPr lang="en-US" sz="1600" dirty="0">
                <a:solidFill>
                  <a:schemeClr val="accent3"/>
                </a:solidFill>
                <a:ea typeface="Amazon Ember" panose="02000000000000000000" pitchFamily="2" charset="0"/>
                <a:hlinkClick r:id="rId2">
                  <a:extLst>
                    <a:ext uri="{A12FA001-AC4F-418D-AE19-62706E023703}">
                      <ahyp:hlinkClr xmlns:ahyp="http://schemas.microsoft.com/office/drawing/2018/hyperlinkcolor" val="tx"/>
                    </a:ext>
                  </a:extLst>
                </a:hlinkClick>
              </a:rPr>
              <a:t>Create a List </a:t>
            </a:r>
            <a:r>
              <a:rPr lang="en-US" sz="1600" dirty="0">
                <a:solidFill>
                  <a:prstClr val="black"/>
                </a:solidFill>
                <a:ea typeface="Amazon Ember" panose="02000000000000000000" pitchFamily="2" charset="0"/>
              </a:rPr>
              <a:t>- Any User on Amazon Business can create a shopping list</a:t>
            </a:r>
          </a:p>
          <a:p>
            <a:pPr marL="398463" lvl="0" indent="-227013">
              <a:buFont typeface="Arial" panose="020B0604020202020204" pitchFamily="34" charset="0"/>
              <a:buChar char="•"/>
            </a:pPr>
            <a:endParaRPr lang="en-US" sz="1600" dirty="0">
              <a:solidFill>
                <a:prstClr val="black"/>
              </a:solidFill>
              <a:ea typeface="Amazon Ember" panose="02000000000000000000" pitchFamily="2" charset="0"/>
            </a:endParaRPr>
          </a:p>
          <a:p>
            <a:pPr marL="398463" indent="-227013">
              <a:buFont typeface="Arial" panose="020B0604020202020204" pitchFamily="34" charset="0"/>
              <a:buChar char="•"/>
            </a:pPr>
            <a:r>
              <a:rPr lang="en-US" sz="1600" dirty="0">
                <a:solidFill>
                  <a:schemeClr val="accent3"/>
                </a:solidFill>
                <a:ea typeface="Amazon Ember" panose="02000000000000000000" pitchFamily="2" charset="0"/>
                <a:hlinkClick r:id="rId3">
                  <a:extLst>
                    <a:ext uri="{A12FA001-AC4F-418D-AE19-62706E023703}">
                      <ahyp:hlinkClr xmlns:ahyp="http://schemas.microsoft.com/office/drawing/2018/hyperlinkcolor" val="tx"/>
                    </a:ext>
                  </a:extLst>
                </a:hlinkClick>
              </a:rPr>
              <a:t>Share a List</a:t>
            </a:r>
            <a:r>
              <a:rPr lang="en-US" sz="1600" dirty="0">
                <a:solidFill>
                  <a:schemeClr val="accent3"/>
                </a:solidFill>
                <a:ea typeface="Amazon Ember" panose="02000000000000000000" pitchFamily="2" charset="0"/>
              </a:rPr>
              <a:t> </a:t>
            </a:r>
            <a:r>
              <a:rPr lang="en-US" sz="1600" dirty="0">
                <a:solidFill>
                  <a:prstClr val="black"/>
                </a:solidFill>
                <a:ea typeface="Amazon Ember" panose="02000000000000000000" pitchFamily="2" charset="0"/>
              </a:rPr>
              <a:t>- Create a public list and share with your desired audience</a:t>
            </a:r>
          </a:p>
          <a:p>
            <a:pPr marL="398463" indent="-227013">
              <a:buFont typeface="Arial" panose="020B0604020202020204" pitchFamily="34" charset="0"/>
              <a:buChar char="•"/>
            </a:pPr>
            <a:endParaRPr lang="en-US" sz="1600" dirty="0">
              <a:solidFill>
                <a:prstClr val="black"/>
              </a:solidFill>
              <a:ea typeface="Amazon Ember" panose="02000000000000000000" pitchFamily="2" charset="0"/>
            </a:endParaRPr>
          </a:p>
          <a:p>
            <a:pPr marL="398463" indent="-227013">
              <a:buFont typeface="Arial" panose="020B0604020202020204" pitchFamily="34" charset="0"/>
              <a:buChar char="•"/>
            </a:pPr>
            <a:r>
              <a:rPr lang="en-US" sz="1600" dirty="0">
                <a:solidFill>
                  <a:schemeClr val="accent3"/>
                </a:solidFill>
                <a:ea typeface="Amazon Ember" panose="02000000000000000000" pitchFamily="2" charset="0"/>
                <a:hlinkClick r:id="rId4">
                  <a:extLst>
                    <a:ext uri="{A12FA001-AC4F-418D-AE19-62706E023703}">
                      <ahyp:hlinkClr xmlns:ahyp="http://schemas.microsoft.com/office/drawing/2018/hyperlinkcolor" val="tx"/>
                    </a:ext>
                  </a:extLst>
                </a:hlinkClick>
              </a:rPr>
              <a:t>Review a Shared Shopping List</a:t>
            </a:r>
            <a:r>
              <a:rPr lang="en-US" sz="1600" dirty="0">
                <a:solidFill>
                  <a:schemeClr val="accent3"/>
                </a:solidFill>
                <a:ea typeface="Amazon Ember" panose="02000000000000000000" pitchFamily="2" charset="0"/>
              </a:rPr>
              <a:t> </a:t>
            </a:r>
            <a:r>
              <a:rPr lang="en-US" sz="1600" dirty="0">
                <a:solidFill>
                  <a:prstClr val="black"/>
                </a:solidFill>
                <a:ea typeface="Amazon Ember" panose="02000000000000000000" pitchFamily="2" charset="0"/>
              </a:rPr>
              <a:t>- When a list is shared with you, you can save it to your own account or make a copy to edit yourself</a:t>
            </a:r>
          </a:p>
          <a:p>
            <a:pPr marL="398463" indent="-227013">
              <a:buFont typeface="Arial" panose="020B0604020202020204" pitchFamily="34" charset="0"/>
              <a:buChar char="•"/>
            </a:pPr>
            <a:endParaRPr lang="en-US" sz="1600" dirty="0">
              <a:solidFill>
                <a:prstClr val="black"/>
              </a:solidFill>
              <a:ea typeface="Amazon Ember" panose="02000000000000000000" pitchFamily="2" charset="0"/>
            </a:endParaRPr>
          </a:p>
          <a:p>
            <a:pPr marL="398463" indent="-227013">
              <a:buFont typeface="Arial" panose="020B0604020202020204" pitchFamily="34" charset="0"/>
              <a:buChar char="•"/>
            </a:pPr>
            <a:endParaRPr lang="en-US" sz="1600" dirty="0">
              <a:solidFill>
                <a:prstClr val="black"/>
              </a:solidFill>
              <a:latin typeface="Amazon Ember" panose="02000000000000000000" pitchFamily="2" charset="0"/>
              <a:ea typeface="Amazon Ember" panose="02000000000000000000" pitchFamily="2" charset="0"/>
            </a:endParaRPr>
          </a:p>
          <a:p>
            <a:pPr marL="171450" lvl="0"/>
            <a:endParaRPr lang="en-US" sz="1600" dirty="0">
              <a:solidFill>
                <a:prstClr val="black"/>
              </a:solidFill>
              <a:latin typeface="Amazon Ember" panose="02000000000000000000" pitchFamily="2" charset="0"/>
              <a:ea typeface="Amazon Ember" panose="02000000000000000000" pitchFamily="2" charset="0"/>
            </a:endParaRPr>
          </a:p>
        </p:txBody>
      </p:sp>
      <p:pic>
        <p:nvPicPr>
          <p:cNvPr id="7" name="Picture 6">
            <a:extLst>
              <a:ext uri="{FF2B5EF4-FFF2-40B4-BE49-F238E27FC236}">
                <a16:creationId xmlns:a16="http://schemas.microsoft.com/office/drawing/2014/main" id="{9FFC5E57-E24B-4FFD-A38B-966E40D36040}"/>
              </a:ext>
            </a:extLst>
          </p:cNvPr>
          <p:cNvPicPr>
            <a:picLocks noChangeAspect="1"/>
          </p:cNvPicPr>
          <p:nvPr/>
        </p:nvPicPr>
        <p:blipFill>
          <a:blip r:embed="rId5"/>
          <a:stretch>
            <a:fillRect/>
          </a:stretch>
        </p:blipFill>
        <p:spPr>
          <a:xfrm>
            <a:off x="8555434" y="678565"/>
            <a:ext cx="2066925" cy="1676400"/>
          </a:xfrm>
          <a:prstGeom prst="rect">
            <a:avLst/>
          </a:prstGeom>
          <a:ln w="9525" cap="sq">
            <a:solidFill>
              <a:schemeClr val="bg1">
                <a:lumMod val="75000"/>
              </a:schemeClr>
            </a:solidFill>
            <a:prstDash val="solid"/>
            <a:miter lim="800000"/>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EC5D114-F711-4FC4-8BD4-644990ECF79C}"/>
              </a:ext>
            </a:extLst>
          </p:cNvPr>
          <p:cNvPicPr>
            <a:picLocks noChangeAspect="1"/>
          </p:cNvPicPr>
          <p:nvPr/>
        </p:nvPicPr>
        <p:blipFill>
          <a:blip r:embed="rId6"/>
          <a:stretch>
            <a:fillRect/>
          </a:stretch>
        </p:blipFill>
        <p:spPr>
          <a:xfrm>
            <a:off x="5766362" y="2473448"/>
            <a:ext cx="6070098" cy="3984875"/>
          </a:xfrm>
          <a:prstGeom prst="rect">
            <a:avLst/>
          </a:prstGeom>
          <a:ln w="9525" cap="sq">
            <a:solidFill>
              <a:schemeClr val="bg1">
                <a:lumMod val="75000"/>
              </a:schemeClr>
            </a:solidFill>
            <a:prstDash val="solid"/>
            <a:miter lim="800000"/>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FE05660-ACF2-48E9-8D5F-8416A9AD381E}"/>
              </a:ext>
            </a:extLst>
          </p:cNvPr>
          <p:cNvPicPr>
            <a:picLocks noChangeAspect="1"/>
          </p:cNvPicPr>
          <p:nvPr/>
        </p:nvPicPr>
        <p:blipFill rotWithShape="1">
          <a:blip r:embed="rId7"/>
          <a:srcRect b="15234"/>
          <a:stretch/>
        </p:blipFill>
        <p:spPr>
          <a:xfrm>
            <a:off x="5357414" y="1138111"/>
            <a:ext cx="2571750" cy="2664383"/>
          </a:xfrm>
          <a:prstGeom prst="rect">
            <a:avLst/>
          </a:prstGeom>
          <a:ln w="9525" cap="sq">
            <a:solidFill>
              <a:schemeClr val="bg1">
                <a:lumMod val="75000"/>
              </a:schemeClr>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9481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208FEF-2172-4981-A920-C77208ED30E6}"/>
              </a:ext>
            </a:extLst>
          </p:cNvPr>
          <p:cNvSpPr>
            <a:spLocks noGrp="1"/>
          </p:cNvSpPr>
          <p:nvPr>
            <p:ph type="title"/>
          </p:nvPr>
        </p:nvSpPr>
        <p:spPr>
          <a:xfrm>
            <a:off x="653005" y="-72232"/>
            <a:ext cx="10515600" cy="1325563"/>
          </a:xfrm>
        </p:spPr>
        <p:txBody>
          <a:bodyPr>
            <a:normAutofit/>
          </a:bodyPr>
          <a:lstStyle/>
          <a:p>
            <a:r>
              <a:rPr lang="en-US" sz="4000" dirty="0"/>
              <a:t>Amazon’s Private Brands</a:t>
            </a:r>
          </a:p>
        </p:txBody>
      </p:sp>
      <p:sp>
        <p:nvSpPr>
          <p:cNvPr id="6" name="Content Placeholder 2">
            <a:extLst>
              <a:ext uri="{FF2B5EF4-FFF2-40B4-BE49-F238E27FC236}">
                <a16:creationId xmlns:a16="http://schemas.microsoft.com/office/drawing/2014/main" id="{44A5CB09-2132-445D-8E87-126898BC43F4}"/>
              </a:ext>
            </a:extLst>
          </p:cNvPr>
          <p:cNvSpPr txBox="1">
            <a:spLocks/>
          </p:cNvSpPr>
          <p:nvPr/>
        </p:nvSpPr>
        <p:spPr>
          <a:xfrm>
            <a:off x="580340" y="1698231"/>
            <a:ext cx="4711574"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400" b="1" u="sng">
                <a:solidFill>
                  <a:schemeClr val="accent3"/>
                </a:solidFill>
                <a:hlinkClick r:id="rId2">
                  <a:extLst>
                    <a:ext uri="{A12FA001-AC4F-418D-AE19-62706E023703}">
                      <ahyp:hlinkClr xmlns:ahyp="http://schemas.microsoft.com/office/drawing/2018/hyperlinkcolor" val="tx"/>
                    </a:ext>
                  </a:extLst>
                </a:hlinkClick>
              </a:rPr>
              <a:t>Private Brands</a:t>
            </a:r>
            <a:endParaRPr lang="en-US" sz="2400" b="1" u="sng">
              <a:solidFill>
                <a:schemeClr val="accent3"/>
              </a:solidFill>
            </a:endParaRPr>
          </a:p>
          <a:p>
            <a:r>
              <a:rPr lang="en-US" sz="2200"/>
              <a:t>High-quality and durable products, Average Rating 4.2+ stars</a:t>
            </a:r>
          </a:p>
          <a:p>
            <a:r>
              <a:rPr lang="en-US" sz="2200"/>
              <a:t>Over 48,000 products in 352 categories and growing</a:t>
            </a:r>
          </a:p>
          <a:p>
            <a:r>
              <a:rPr lang="en-US" sz="2200"/>
              <a:t>Cost-effective options, including quantity discounts and lower-priced alternatives to national brands</a:t>
            </a:r>
          </a:p>
          <a:p>
            <a:r>
              <a:rPr lang="en-US" sz="2200"/>
              <a:t>Quantities needed to get the job done, including large pack sizes and case packs</a:t>
            </a:r>
          </a:p>
          <a:p>
            <a:r>
              <a:rPr lang="en-US" sz="2200"/>
              <a:t>End-to-end purchasing solutions for work, from everyday essentials to professional-grade selection</a:t>
            </a:r>
            <a:endParaRPr lang="en-US" sz="2400"/>
          </a:p>
          <a:p>
            <a:endParaRPr lang="en-US" sz="2400" dirty="0"/>
          </a:p>
        </p:txBody>
      </p:sp>
      <p:pic>
        <p:nvPicPr>
          <p:cNvPr id="7" name="Picture 6">
            <a:extLst>
              <a:ext uri="{FF2B5EF4-FFF2-40B4-BE49-F238E27FC236}">
                <a16:creationId xmlns:a16="http://schemas.microsoft.com/office/drawing/2014/main" id="{A5F788F6-FA9E-46E7-A21C-76D2F76D7F14}"/>
              </a:ext>
            </a:extLst>
          </p:cNvPr>
          <p:cNvPicPr>
            <a:picLocks noChangeAspect="1"/>
          </p:cNvPicPr>
          <p:nvPr/>
        </p:nvPicPr>
        <p:blipFill>
          <a:blip r:embed="rId3"/>
          <a:stretch>
            <a:fillRect/>
          </a:stretch>
        </p:blipFill>
        <p:spPr>
          <a:xfrm>
            <a:off x="5987826" y="5483527"/>
            <a:ext cx="1166954" cy="65722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07952F6-8415-4D8A-88CF-BEE1491C55BD}"/>
              </a:ext>
            </a:extLst>
          </p:cNvPr>
          <p:cNvPicPr>
            <a:picLocks noChangeAspect="1"/>
          </p:cNvPicPr>
          <p:nvPr/>
        </p:nvPicPr>
        <p:blipFill>
          <a:blip r:embed="rId4"/>
          <a:stretch>
            <a:fillRect/>
          </a:stretch>
        </p:blipFill>
        <p:spPr>
          <a:xfrm>
            <a:off x="5612534" y="1630574"/>
            <a:ext cx="5999126" cy="365181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9DE795A-AC6E-4DA6-989F-8A858F6D0525}"/>
              </a:ext>
            </a:extLst>
          </p:cNvPr>
          <p:cNvSpPr txBox="1"/>
          <p:nvPr/>
        </p:nvSpPr>
        <p:spPr>
          <a:xfrm>
            <a:off x="7974282" y="5771420"/>
            <a:ext cx="2621230" cy="369332"/>
          </a:xfrm>
          <a:prstGeom prst="rect">
            <a:avLst/>
          </a:prstGeom>
          <a:noFill/>
        </p:spPr>
        <p:txBody>
          <a:bodyPr wrap="none" rtlCol="0">
            <a:spAutoFit/>
          </a:bodyPr>
          <a:lstStyle/>
          <a:p>
            <a:r>
              <a:rPr lang="en-US" dirty="0">
                <a:solidFill>
                  <a:schemeClr val="accent3"/>
                </a:solidFill>
              </a:rPr>
              <a:t>Learn more in this </a:t>
            </a:r>
            <a:r>
              <a:rPr lang="en-US" dirty="0">
                <a:solidFill>
                  <a:schemeClr val="accent3"/>
                </a:solidFill>
                <a:hlinkClick r:id="rId5"/>
              </a:rPr>
              <a:t>video</a:t>
            </a:r>
            <a:endParaRPr lang="en-US" dirty="0">
              <a:solidFill>
                <a:schemeClr val="accent3"/>
              </a:solidFill>
            </a:endParaRPr>
          </a:p>
        </p:txBody>
      </p:sp>
    </p:spTree>
    <p:extLst>
      <p:ext uri="{BB962C8B-B14F-4D97-AF65-F5344CB8AC3E}">
        <p14:creationId xmlns:p14="http://schemas.microsoft.com/office/powerpoint/2010/main" val="283469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A45227C-DDE3-4F4A-BB26-54E850FC2DCE}"/>
              </a:ext>
            </a:extLst>
          </p:cNvPr>
          <p:cNvSpPr>
            <a:spLocks noGrp="1"/>
          </p:cNvSpPr>
          <p:nvPr>
            <p:ph type="title"/>
          </p:nvPr>
        </p:nvSpPr>
        <p:spPr>
          <a:xfrm>
            <a:off x="664620" y="-19934"/>
            <a:ext cx="10515600" cy="1325563"/>
          </a:xfrm>
        </p:spPr>
        <p:txBody>
          <a:bodyPr>
            <a:normAutofit/>
          </a:bodyPr>
          <a:lstStyle/>
          <a:p>
            <a:r>
              <a:rPr lang="en-US" sz="4000" dirty="0"/>
              <a:t>Socially Responsible Storefronts</a:t>
            </a:r>
          </a:p>
        </p:txBody>
      </p:sp>
      <p:sp>
        <p:nvSpPr>
          <p:cNvPr id="6" name="Text Placeholder 6">
            <a:extLst>
              <a:ext uri="{FF2B5EF4-FFF2-40B4-BE49-F238E27FC236}">
                <a16:creationId xmlns:a16="http://schemas.microsoft.com/office/drawing/2014/main" id="{ABCC81B3-99DB-4472-8E31-E795F7F2DBCA}"/>
              </a:ext>
            </a:extLst>
          </p:cNvPr>
          <p:cNvSpPr txBox="1">
            <a:spLocks/>
          </p:cNvSpPr>
          <p:nvPr/>
        </p:nvSpPr>
        <p:spPr>
          <a:xfrm>
            <a:off x="395879" y="1875622"/>
            <a:ext cx="5183188" cy="310675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lvl="0" indent="-285750">
              <a:lnSpc>
                <a:spcPct val="100000"/>
              </a:lnSpc>
              <a:spcBef>
                <a:spcPts val="600"/>
              </a:spcBef>
              <a:spcAft>
                <a:spcPts val="600"/>
              </a:spcAft>
              <a:buFont typeface="Arial" panose="020B0604020202020204" pitchFamily="34" charset="0"/>
              <a:buChar char="•"/>
              <a:defRPr/>
            </a:pPr>
            <a:r>
              <a:rPr lang="en-US" sz="2000" b="0" u="sng" dirty="0">
                <a:solidFill>
                  <a:schemeClr val="accent3"/>
                </a:solidFill>
                <a:hlinkClick r:id="rId2">
                  <a:extLst>
                    <a:ext uri="{A12FA001-AC4F-418D-AE19-62706E023703}">
                      <ahyp:hlinkClr xmlns:ahyp="http://schemas.microsoft.com/office/drawing/2018/hyperlinkcolor" val="tx"/>
                    </a:ext>
                  </a:extLst>
                </a:hlinkClick>
              </a:rPr>
              <a:t>Socially Responsible Purchasing</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chemeClr val="accent3"/>
                </a:solidFill>
                <a:effectLst/>
                <a:uLnTx/>
                <a:uFillTx/>
                <a:latin typeface="Amazon Ember Light"/>
                <a:ea typeface="+mn-ea"/>
                <a:cs typeface="+mn-cs"/>
                <a:hlinkClick r:id="rId2">
                  <a:extLst>
                    <a:ext uri="{A12FA001-AC4F-418D-AE19-62706E023703}">
                      <ahyp:hlinkClr xmlns:ahyp="http://schemas.microsoft.com/office/drawing/2018/hyperlinkcolor" val="tx"/>
                    </a:ext>
                  </a:extLst>
                </a:hlinkClick>
              </a:rPr>
              <a:t>Climate Pledge Friendly</a:t>
            </a:r>
            <a:endParaRPr kumimoji="0" lang="en-US" sz="2000" b="0" i="0" u="sng" strike="noStrike" kern="1200" cap="none" spc="0" normalizeH="0" baseline="0" noProof="0" dirty="0">
              <a:ln>
                <a:noFill/>
              </a:ln>
              <a:solidFill>
                <a:schemeClr val="accent3"/>
              </a:solidFill>
              <a:effectLst/>
              <a:uLnTx/>
              <a:uFillTx/>
              <a:latin typeface="Amazon Ember Light"/>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chemeClr val="accent3"/>
                </a:solidFill>
                <a:effectLst/>
                <a:uLnTx/>
                <a:uFillTx/>
                <a:latin typeface="Amazon Ember Light"/>
                <a:ea typeface="+mn-ea"/>
                <a:cs typeface="+mn-cs"/>
                <a:hlinkClick r:id="rId3">
                  <a:extLst>
                    <a:ext uri="{A12FA001-AC4F-418D-AE19-62706E023703}">
                      <ahyp:hlinkClr xmlns:ahyp="http://schemas.microsoft.com/office/drawing/2018/hyperlinkcolor" val="tx"/>
                    </a:ext>
                  </a:extLst>
                </a:hlinkClick>
              </a:rPr>
              <a:t>Women-Owned Businesses</a:t>
            </a:r>
            <a:endParaRPr kumimoji="0" lang="en-US" sz="2000" b="0" i="0" u="sng" strike="noStrike" kern="1200" cap="none" spc="0" normalizeH="0" baseline="0" noProof="0" dirty="0">
              <a:ln>
                <a:noFill/>
              </a:ln>
              <a:solidFill>
                <a:schemeClr val="accent3"/>
              </a:solidFill>
              <a:effectLst/>
              <a:uLnTx/>
              <a:uFillTx/>
              <a:latin typeface="Amazon Ember Light"/>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chemeClr val="accent3"/>
                </a:solidFill>
                <a:effectLst/>
                <a:uLnTx/>
                <a:uFillTx/>
                <a:latin typeface="Amazon Ember Light"/>
                <a:ea typeface="+mn-ea"/>
                <a:cs typeface="+mn-cs"/>
                <a:hlinkClick r:id="rId4">
                  <a:extLst>
                    <a:ext uri="{A12FA001-AC4F-418D-AE19-62706E023703}">
                      <ahyp:hlinkClr xmlns:ahyp="http://schemas.microsoft.com/office/drawing/2018/hyperlinkcolor" val="tx"/>
                    </a:ext>
                  </a:extLst>
                </a:hlinkClick>
              </a:rPr>
              <a:t>Black-Owned Businesses</a:t>
            </a:r>
            <a:endParaRPr kumimoji="0" lang="en-US" sz="2000" b="0" i="0" u="sng" strike="noStrike" kern="1200" cap="none" spc="0" normalizeH="0" baseline="0" noProof="0" dirty="0">
              <a:ln>
                <a:noFill/>
              </a:ln>
              <a:solidFill>
                <a:schemeClr val="accent3"/>
              </a:solidFill>
              <a:effectLst/>
              <a:uLnTx/>
              <a:uFillTx/>
              <a:latin typeface="Amazon Ember Light"/>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chemeClr val="accent3"/>
                </a:solidFill>
                <a:effectLst/>
                <a:uLnTx/>
                <a:uFillTx/>
                <a:latin typeface="Amazon Ember Light"/>
                <a:ea typeface="+mn-ea"/>
                <a:cs typeface="+mn-cs"/>
                <a:hlinkClick r:id="rId5">
                  <a:extLst>
                    <a:ext uri="{A12FA001-AC4F-418D-AE19-62706E023703}">
                      <ahyp:hlinkClr xmlns:ahyp="http://schemas.microsoft.com/office/drawing/2018/hyperlinkcolor" val="tx"/>
                    </a:ext>
                  </a:extLst>
                </a:hlinkClick>
              </a:rPr>
              <a:t>Veteran-Owned Businesses</a:t>
            </a:r>
            <a:endParaRPr kumimoji="0" lang="en-US" sz="2000" b="0" i="0" u="sng" strike="noStrike" kern="1200" cap="none" spc="0" normalizeH="0" baseline="0" noProof="0" dirty="0">
              <a:ln>
                <a:noFill/>
              </a:ln>
              <a:solidFill>
                <a:schemeClr val="accent3"/>
              </a:solidFill>
              <a:effectLst/>
              <a:uLnTx/>
              <a:uFillTx/>
              <a:latin typeface="Amazon Ember Light"/>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chemeClr val="accent3"/>
                </a:solidFill>
                <a:effectLst/>
                <a:uLnTx/>
                <a:uFillTx/>
                <a:latin typeface="Amazon Ember Light"/>
                <a:ea typeface="+mn-ea"/>
                <a:cs typeface="+mn-cs"/>
                <a:hlinkClick r:id="rId6">
                  <a:extLst>
                    <a:ext uri="{A12FA001-AC4F-418D-AE19-62706E023703}">
                      <ahyp:hlinkClr xmlns:ahyp="http://schemas.microsoft.com/office/drawing/2018/hyperlinkcolor" val="tx"/>
                    </a:ext>
                  </a:extLst>
                </a:hlinkClick>
              </a:rPr>
              <a:t>Small &amp; Local Businesses</a:t>
            </a:r>
            <a:endParaRPr kumimoji="0" lang="en-US" sz="2000" b="0" i="0" u="sng" strike="noStrike" kern="1200" cap="none" spc="0" normalizeH="0" baseline="0" noProof="0" dirty="0">
              <a:ln>
                <a:noFill/>
              </a:ln>
              <a:solidFill>
                <a:schemeClr val="accent3"/>
              </a:solidFill>
              <a:effectLst/>
              <a:uLnTx/>
              <a:uFillTx/>
              <a:latin typeface="Amazon Ember Ligh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222D3A"/>
              </a:solidFill>
              <a:effectLst/>
              <a:uLnTx/>
              <a:uFillTx/>
              <a:latin typeface="Amazon Ember Light"/>
              <a:ea typeface="+mn-ea"/>
              <a:cs typeface="+mn-cs"/>
            </a:endParaRPr>
          </a:p>
        </p:txBody>
      </p:sp>
      <p:pic>
        <p:nvPicPr>
          <p:cNvPr id="7" name="Picture 6">
            <a:extLst>
              <a:ext uri="{FF2B5EF4-FFF2-40B4-BE49-F238E27FC236}">
                <a16:creationId xmlns:a16="http://schemas.microsoft.com/office/drawing/2014/main" id="{B7B37345-2926-40A1-9615-30D376D32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204" y="4637702"/>
            <a:ext cx="2245430" cy="1549347"/>
          </a:xfrm>
          <a:prstGeom prst="rect">
            <a:avLst/>
          </a:prstGeom>
        </p:spPr>
      </p:pic>
      <p:pic>
        <p:nvPicPr>
          <p:cNvPr id="8" name="Picture 7">
            <a:extLst>
              <a:ext uri="{FF2B5EF4-FFF2-40B4-BE49-F238E27FC236}">
                <a16:creationId xmlns:a16="http://schemas.microsoft.com/office/drawing/2014/main" id="{ED7CB92C-9215-4E79-96B8-38823747B044}"/>
              </a:ext>
            </a:extLst>
          </p:cNvPr>
          <p:cNvPicPr>
            <a:picLocks noChangeAspect="1"/>
          </p:cNvPicPr>
          <p:nvPr/>
        </p:nvPicPr>
        <p:blipFill>
          <a:blip r:embed="rId8"/>
          <a:stretch>
            <a:fillRect/>
          </a:stretch>
        </p:blipFill>
        <p:spPr>
          <a:xfrm>
            <a:off x="9254511" y="2089621"/>
            <a:ext cx="2562225" cy="353377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F9BEE3C-6733-4C72-A95F-63411399D773}"/>
              </a:ext>
            </a:extLst>
          </p:cNvPr>
          <p:cNvPicPr>
            <a:picLocks noChangeAspect="1"/>
          </p:cNvPicPr>
          <p:nvPr/>
        </p:nvPicPr>
        <p:blipFill rotWithShape="1">
          <a:blip r:embed="rId9"/>
          <a:srcRect r="32747"/>
          <a:stretch/>
        </p:blipFill>
        <p:spPr>
          <a:xfrm>
            <a:off x="4314046" y="3856509"/>
            <a:ext cx="4597777" cy="225173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575D5FA-550E-4B9C-9BB7-6F2524A2081C}"/>
              </a:ext>
            </a:extLst>
          </p:cNvPr>
          <p:cNvPicPr>
            <a:picLocks noChangeAspect="1"/>
          </p:cNvPicPr>
          <p:nvPr/>
        </p:nvPicPr>
        <p:blipFill>
          <a:blip r:embed="rId10"/>
          <a:stretch>
            <a:fillRect/>
          </a:stretch>
        </p:blipFill>
        <p:spPr>
          <a:xfrm>
            <a:off x="4707351" y="1611900"/>
            <a:ext cx="4124558" cy="169556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Rounded Rectangle 12">
            <a:extLst>
              <a:ext uri="{FF2B5EF4-FFF2-40B4-BE49-F238E27FC236}">
                <a16:creationId xmlns:a16="http://schemas.microsoft.com/office/drawing/2014/main" id="{7778426D-F1B6-4558-803B-04EE444A7643}"/>
              </a:ext>
            </a:extLst>
          </p:cNvPr>
          <p:cNvSpPr/>
          <p:nvPr/>
        </p:nvSpPr>
        <p:spPr>
          <a:xfrm>
            <a:off x="4727693" y="3015371"/>
            <a:ext cx="2430684" cy="20354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2" name="Rounded Rectangle 12">
            <a:extLst>
              <a:ext uri="{FF2B5EF4-FFF2-40B4-BE49-F238E27FC236}">
                <a16:creationId xmlns:a16="http://schemas.microsoft.com/office/drawing/2014/main" id="{4997891A-73FF-44B6-A2E3-23F1D2FFB1A9}"/>
              </a:ext>
            </a:extLst>
          </p:cNvPr>
          <p:cNvSpPr/>
          <p:nvPr/>
        </p:nvSpPr>
        <p:spPr>
          <a:xfrm>
            <a:off x="9254510" y="2092498"/>
            <a:ext cx="2444959" cy="35308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Tree>
    <p:extLst>
      <p:ext uri="{BB962C8B-B14F-4D97-AF65-F5344CB8AC3E}">
        <p14:creationId xmlns:p14="http://schemas.microsoft.com/office/powerpoint/2010/main" val="287492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72124" y="1195092"/>
            <a:ext cx="4851346"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3"/>
                </a:solidFill>
                <a:latin typeface="Amazon Ember Display" panose="020F0603020204020204" pitchFamily="34" charset="0"/>
                <a:ea typeface="Amazon Ember Display" panose="020F0603020204020204" pitchFamily="34" charset="0"/>
                <a:cs typeface="Amazon Ember Display" panose="020F0603020204020204" pitchFamily="34" charset="0"/>
              </a:rPr>
              <a:t>Table of Contents</a:t>
            </a:r>
          </a:p>
        </p:txBody>
      </p:sp>
      <p:sp>
        <p:nvSpPr>
          <p:cNvPr id="3" name="Rectangle 2"/>
          <p:cNvSpPr/>
          <p:nvPr/>
        </p:nvSpPr>
        <p:spPr>
          <a:xfrm>
            <a:off x="1105804" y="2327541"/>
            <a:ext cx="8844645" cy="1938992"/>
          </a:xfrm>
          <a:prstGeom prst="rect">
            <a:avLst/>
          </a:prstGeom>
        </p:spPr>
        <p:txBody>
          <a:bodyPr wrap="square">
            <a:spAutoFit/>
          </a:bodyPr>
          <a:lstStyle/>
          <a:p>
            <a:pPr marL="342891" indent="-342891" defTabSz="914354">
              <a:buFont typeface="Arial" panose="020B0604020202020204" pitchFamily="34" charset="0"/>
              <a:buChar char="•"/>
            </a:pPr>
            <a:r>
              <a:rPr lang="en-US" sz="2400" dirty="0">
                <a:solidFill>
                  <a:srgbClr val="FFFFFF"/>
                </a:solidFill>
                <a:ea typeface="Amazon Ember" panose="02000000000000000000" pitchFamily="2" charset="0"/>
              </a:rPr>
              <a:t>Registration and Accessing the Amazon Business Account</a:t>
            </a:r>
          </a:p>
          <a:p>
            <a:pPr marL="342891" indent="-342891" defTabSz="914354">
              <a:buFont typeface="Arial" panose="020B0604020202020204" pitchFamily="34" charset="0"/>
              <a:buChar char="•"/>
            </a:pPr>
            <a:r>
              <a:rPr lang="en-US" sz="2400" dirty="0">
                <a:solidFill>
                  <a:srgbClr val="FFFFFF"/>
                </a:solidFill>
                <a:ea typeface="Amazon Ember" panose="02000000000000000000" pitchFamily="2" charset="0"/>
              </a:rPr>
              <a:t>Account Navigation &amp; Shopping Experience</a:t>
            </a:r>
          </a:p>
          <a:p>
            <a:pPr marL="342891" indent="-342891" defTabSz="914354">
              <a:buFont typeface="Arial" panose="020B0604020202020204" pitchFamily="34" charset="0"/>
              <a:buChar char="•"/>
            </a:pPr>
            <a:r>
              <a:rPr lang="en-US" sz="2400" dirty="0">
                <a:solidFill>
                  <a:srgbClr val="FFFFFF"/>
                </a:solidFill>
                <a:ea typeface="Amazon Ember" panose="02000000000000000000" pitchFamily="2" charset="0"/>
              </a:rPr>
              <a:t>Placing an Order</a:t>
            </a:r>
          </a:p>
          <a:p>
            <a:pPr marL="342891" indent="-342891" defTabSz="914354">
              <a:buFont typeface="Arial" panose="020B0604020202020204" pitchFamily="34" charset="0"/>
              <a:buChar char="•"/>
            </a:pPr>
            <a:r>
              <a:rPr lang="en-US" sz="2400" dirty="0">
                <a:solidFill>
                  <a:srgbClr val="FFFFFF"/>
                </a:solidFill>
                <a:ea typeface="Amazon Ember" panose="02000000000000000000" pitchFamily="2" charset="0"/>
              </a:rPr>
              <a:t>Things to Know</a:t>
            </a:r>
          </a:p>
          <a:p>
            <a:pPr marL="344488" indent="-344488" defTabSz="914354">
              <a:buFont typeface="Arial" panose="020B0604020202020204" pitchFamily="34" charset="0"/>
              <a:buChar char="•"/>
            </a:pPr>
            <a:r>
              <a:rPr lang="en-US" sz="2400" dirty="0">
                <a:solidFill>
                  <a:srgbClr val="FFFFFF"/>
                </a:solidFill>
                <a:ea typeface="Amazon Ember" panose="02000000000000000000" pitchFamily="2" charset="0"/>
              </a:rPr>
              <a:t>Additional Resources</a:t>
            </a:r>
          </a:p>
        </p:txBody>
      </p:sp>
    </p:spTree>
    <p:extLst>
      <p:ext uri="{BB962C8B-B14F-4D97-AF65-F5344CB8AC3E}">
        <p14:creationId xmlns:p14="http://schemas.microsoft.com/office/powerpoint/2010/main" val="190909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A3DB38C-0294-4A9A-84F2-85B7BE521F7C}"/>
              </a:ext>
            </a:extLst>
          </p:cNvPr>
          <p:cNvSpPr>
            <a:spLocks noGrp="1"/>
          </p:cNvSpPr>
          <p:nvPr>
            <p:ph type="title"/>
          </p:nvPr>
        </p:nvSpPr>
        <p:spPr>
          <a:xfrm>
            <a:off x="706454" y="-138364"/>
            <a:ext cx="11644439" cy="1325563"/>
          </a:xfrm>
        </p:spPr>
        <p:txBody>
          <a:bodyPr/>
          <a:lstStyle/>
          <a:p>
            <a:r>
              <a:rPr lang="en-US" dirty="0"/>
              <a:t>Reporting &amp; Reconciliation </a:t>
            </a:r>
          </a:p>
        </p:txBody>
      </p:sp>
      <p:sp>
        <p:nvSpPr>
          <p:cNvPr id="6" name="Text Placeholder 2">
            <a:extLst>
              <a:ext uri="{FF2B5EF4-FFF2-40B4-BE49-F238E27FC236}">
                <a16:creationId xmlns:a16="http://schemas.microsoft.com/office/drawing/2014/main" id="{46EA10D1-55FC-4A7F-BBFC-87D340EAA84E}"/>
              </a:ext>
            </a:extLst>
          </p:cNvPr>
          <p:cNvSpPr txBox="1">
            <a:spLocks/>
          </p:cNvSpPr>
          <p:nvPr/>
        </p:nvSpPr>
        <p:spPr>
          <a:xfrm>
            <a:off x="821068" y="944739"/>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3"/>
                </a:solidFill>
                <a:latin typeface="+mn-lt"/>
              </a:rPr>
              <a:t>Use the Reconciliation Report to view data including transaction info, customer info, and order info. </a:t>
            </a:r>
          </a:p>
          <a:p>
            <a:endParaRPr lang="en-US" sz="1800" dirty="0">
              <a:solidFill>
                <a:schemeClr val="accent3"/>
              </a:solidFill>
              <a:latin typeface="+mn-lt"/>
            </a:endParaRPr>
          </a:p>
          <a:p>
            <a:endParaRPr lang="en-US" sz="1800" b="1" dirty="0">
              <a:solidFill>
                <a:schemeClr val="accent3"/>
              </a:solidFill>
              <a:latin typeface="+mn-lt"/>
            </a:endParaRPr>
          </a:p>
        </p:txBody>
      </p:sp>
      <p:sp>
        <p:nvSpPr>
          <p:cNvPr id="7" name="Rectangle 6">
            <a:extLst>
              <a:ext uri="{FF2B5EF4-FFF2-40B4-BE49-F238E27FC236}">
                <a16:creationId xmlns:a16="http://schemas.microsoft.com/office/drawing/2014/main" id="{524661F3-7F19-4EEF-802D-B252852EF8ED}"/>
              </a:ext>
            </a:extLst>
          </p:cNvPr>
          <p:cNvSpPr/>
          <p:nvPr/>
        </p:nvSpPr>
        <p:spPr>
          <a:xfrm>
            <a:off x="706454" y="2028616"/>
            <a:ext cx="3614402" cy="2800767"/>
          </a:xfrm>
          <a:prstGeom prst="rect">
            <a:avLst/>
          </a:prstGeom>
        </p:spPr>
        <p:txBody>
          <a:bodyPr wrap="square">
            <a:spAutoFit/>
          </a:bodyPr>
          <a:lstStyle/>
          <a:p>
            <a:r>
              <a:rPr lang="en-US" sz="1600" dirty="0">
                <a:ea typeface="Amazon Ember" panose="02000000000000000000" pitchFamily="2" charset="0"/>
              </a:rPr>
              <a:t>Simplify the reconciliation process by matching corporate credit card charges to each item in a shipment.</a:t>
            </a:r>
          </a:p>
          <a:p>
            <a:endParaRPr lang="en-US" sz="1600" dirty="0">
              <a:ea typeface="Amazon Ember" panose="02000000000000000000" pitchFamily="2" charset="0"/>
            </a:endParaRPr>
          </a:p>
          <a:p>
            <a:pPr marL="687388" indent="-285750">
              <a:buFont typeface="Arial" panose="020B0604020202020204" pitchFamily="34" charset="0"/>
              <a:buChar char="•"/>
            </a:pPr>
            <a:r>
              <a:rPr lang="en-US" sz="1600" dirty="0">
                <a:ea typeface="Amazon Ember" panose="02000000000000000000" pitchFamily="2" charset="0"/>
              </a:rPr>
              <a:t>Match the </a:t>
            </a:r>
            <a:r>
              <a:rPr lang="en-US" sz="1600" b="1" dirty="0">
                <a:solidFill>
                  <a:schemeClr val="accent3"/>
                </a:solidFill>
                <a:ea typeface="Amazon Ember" panose="02000000000000000000" pitchFamily="2" charset="0"/>
              </a:rPr>
              <a:t>Payment Reference ID</a:t>
            </a:r>
            <a:r>
              <a:rPr lang="en-US" sz="1600" dirty="0">
                <a:solidFill>
                  <a:schemeClr val="accent3"/>
                </a:solidFill>
                <a:ea typeface="Amazon Ember" panose="02000000000000000000" pitchFamily="2" charset="0"/>
              </a:rPr>
              <a:t> </a:t>
            </a:r>
            <a:r>
              <a:rPr lang="en-US" sz="1600" dirty="0">
                <a:ea typeface="Amazon Ember" panose="02000000000000000000" pitchFamily="2" charset="0"/>
              </a:rPr>
              <a:t>in the Reconciliation Report against your credit card statement</a:t>
            </a:r>
          </a:p>
          <a:p>
            <a:pPr marL="687388" indent="-285750">
              <a:buFont typeface="Arial" panose="020B0604020202020204" pitchFamily="34" charset="0"/>
              <a:buChar char="•"/>
            </a:pPr>
            <a:r>
              <a:rPr lang="en-US" sz="1600" dirty="0">
                <a:ea typeface="Amazon Ember" panose="02000000000000000000" pitchFamily="2" charset="0"/>
              </a:rPr>
              <a:t>Customize report columns and filters at the left to find required information </a:t>
            </a:r>
          </a:p>
        </p:txBody>
      </p:sp>
      <p:pic>
        <p:nvPicPr>
          <p:cNvPr id="8" name="Picture 7">
            <a:extLst>
              <a:ext uri="{FF2B5EF4-FFF2-40B4-BE49-F238E27FC236}">
                <a16:creationId xmlns:a16="http://schemas.microsoft.com/office/drawing/2014/main" id="{0283BE10-B129-42CD-ACFC-A7357ACD916A}"/>
              </a:ext>
            </a:extLst>
          </p:cNvPr>
          <p:cNvPicPr>
            <a:picLocks noChangeAspect="1"/>
          </p:cNvPicPr>
          <p:nvPr/>
        </p:nvPicPr>
        <p:blipFill>
          <a:blip r:embed="rId2"/>
          <a:stretch>
            <a:fillRect/>
          </a:stretch>
        </p:blipFill>
        <p:spPr>
          <a:xfrm>
            <a:off x="4497449" y="1868939"/>
            <a:ext cx="6721536" cy="4039491"/>
          </a:xfrm>
          <a:prstGeom prst="rect">
            <a:avLst/>
          </a:prstGeom>
          <a:ln w="9525" cap="sq">
            <a:solidFill>
              <a:schemeClr val="accent1"/>
            </a:solidFill>
            <a:prstDash val="solid"/>
            <a:miter lim="800000"/>
          </a:ln>
          <a:effectLst>
            <a:outerShdw blurRad="50800" dist="38100" dir="5400000" algn="t" rotWithShape="0">
              <a:prstClr val="black">
                <a:alpha val="40000"/>
              </a:prstClr>
            </a:outerShdw>
          </a:effectLst>
        </p:spPr>
      </p:pic>
      <p:sp>
        <p:nvSpPr>
          <p:cNvPr id="9" name="Rounded Rectangle 2">
            <a:extLst>
              <a:ext uri="{FF2B5EF4-FFF2-40B4-BE49-F238E27FC236}">
                <a16:creationId xmlns:a16="http://schemas.microsoft.com/office/drawing/2014/main" id="{0B46806E-4846-419E-9212-1C114E93BA8A}"/>
              </a:ext>
            </a:extLst>
          </p:cNvPr>
          <p:cNvSpPr/>
          <p:nvPr/>
        </p:nvSpPr>
        <p:spPr>
          <a:xfrm>
            <a:off x="6349429" y="3113070"/>
            <a:ext cx="1366463" cy="279536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59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987503D-FBD5-4332-8DC1-D123FE623F6D}"/>
              </a:ext>
            </a:extLst>
          </p:cNvPr>
          <p:cNvSpPr>
            <a:spLocks noGrp="1"/>
          </p:cNvSpPr>
          <p:nvPr>
            <p:ph type="title"/>
          </p:nvPr>
        </p:nvSpPr>
        <p:spPr>
          <a:xfrm>
            <a:off x="698550" y="-144622"/>
            <a:ext cx="11644439" cy="1325563"/>
          </a:xfrm>
        </p:spPr>
        <p:txBody>
          <a:bodyPr/>
          <a:lstStyle/>
          <a:p>
            <a:r>
              <a:rPr lang="en-US" dirty="0"/>
              <a:t>Your Orders</a:t>
            </a:r>
          </a:p>
        </p:txBody>
      </p:sp>
      <p:sp>
        <p:nvSpPr>
          <p:cNvPr id="6" name="Text Placeholder 2">
            <a:extLst>
              <a:ext uri="{FF2B5EF4-FFF2-40B4-BE49-F238E27FC236}">
                <a16:creationId xmlns:a16="http://schemas.microsoft.com/office/drawing/2014/main" id="{7D580E6B-A2C2-4931-9819-C0868901C283}"/>
              </a:ext>
            </a:extLst>
          </p:cNvPr>
          <p:cNvSpPr txBox="1">
            <a:spLocks/>
          </p:cNvSpPr>
          <p:nvPr/>
        </p:nvSpPr>
        <p:spPr>
          <a:xfrm>
            <a:off x="558257" y="832478"/>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3"/>
                </a:solidFill>
                <a:latin typeface="+mn-lt"/>
              </a:rPr>
              <a:t>This section of the account provides additional detail regarding the status of all orders you have placed within the Business Account.</a:t>
            </a:r>
          </a:p>
          <a:p>
            <a:endParaRPr lang="en-US" sz="1800" dirty="0">
              <a:solidFill>
                <a:schemeClr val="accent3"/>
              </a:solidFill>
              <a:latin typeface="+mn-lt"/>
            </a:endParaRPr>
          </a:p>
          <a:p>
            <a:endParaRPr lang="en-US" sz="1800" b="1" dirty="0">
              <a:solidFill>
                <a:schemeClr val="accent3"/>
              </a:solidFill>
              <a:latin typeface="+mn-lt"/>
            </a:endParaRPr>
          </a:p>
        </p:txBody>
      </p:sp>
      <p:pic>
        <p:nvPicPr>
          <p:cNvPr id="7" name="Picture 6">
            <a:extLst>
              <a:ext uri="{FF2B5EF4-FFF2-40B4-BE49-F238E27FC236}">
                <a16:creationId xmlns:a16="http://schemas.microsoft.com/office/drawing/2014/main" id="{0D0A0062-45C0-4CE1-97F3-BCAF37392822}"/>
              </a:ext>
            </a:extLst>
          </p:cNvPr>
          <p:cNvPicPr>
            <a:picLocks noChangeAspect="1"/>
          </p:cNvPicPr>
          <p:nvPr/>
        </p:nvPicPr>
        <p:blipFill rotWithShape="1">
          <a:blip r:embed="rId2"/>
          <a:srcRect b="35954"/>
          <a:stretch/>
        </p:blipFill>
        <p:spPr>
          <a:xfrm>
            <a:off x="294672" y="1888751"/>
            <a:ext cx="6113178" cy="3337770"/>
          </a:xfrm>
          <a:prstGeom prst="rect">
            <a:avLst/>
          </a:prstGeom>
          <a:ln w="9525" cap="sq">
            <a:solidFill>
              <a:schemeClr val="accent1"/>
            </a:solidFill>
            <a:prstDash val="solid"/>
            <a:miter lim="800000"/>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B469274-A920-42B0-8F8B-161FF7274D09}"/>
              </a:ext>
            </a:extLst>
          </p:cNvPr>
          <p:cNvPicPr>
            <a:picLocks noChangeAspect="1"/>
          </p:cNvPicPr>
          <p:nvPr/>
        </p:nvPicPr>
        <p:blipFill rotWithShape="1">
          <a:blip r:embed="rId3"/>
          <a:srcRect r="3800"/>
          <a:stretch/>
        </p:blipFill>
        <p:spPr>
          <a:xfrm>
            <a:off x="4210173" y="3241817"/>
            <a:ext cx="2603514" cy="2568757"/>
          </a:xfrm>
          <a:prstGeom prst="rect">
            <a:avLst/>
          </a:prstGeom>
          <a:ln w="9525" cap="sq">
            <a:solidFill>
              <a:schemeClr val="accent1"/>
            </a:solidFill>
            <a:prstDash val="solid"/>
            <a:miter lim="800000"/>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A9A635E-0BE8-4269-AD0E-9525C1E75529}"/>
              </a:ext>
            </a:extLst>
          </p:cNvPr>
          <p:cNvPicPr>
            <a:picLocks noChangeAspect="1"/>
          </p:cNvPicPr>
          <p:nvPr/>
        </p:nvPicPr>
        <p:blipFill>
          <a:blip r:embed="rId4"/>
          <a:stretch>
            <a:fillRect/>
          </a:stretch>
        </p:blipFill>
        <p:spPr>
          <a:xfrm>
            <a:off x="5511930" y="4098001"/>
            <a:ext cx="2364886" cy="1395374"/>
          </a:xfrm>
          <a:prstGeom prst="rect">
            <a:avLst/>
          </a:prstGeom>
          <a:ln w="9525" cap="sq">
            <a:solidFill>
              <a:schemeClr val="accent1"/>
            </a:solidFill>
            <a:prstDash val="solid"/>
            <a:miter lim="800000"/>
          </a:ln>
          <a:effectLst>
            <a:outerShdw blurRad="50800" dist="38100" dir="2700000" algn="tl" rotWithShape="0">
              <a:prstClr val="black">
                <a:alpha val="40000"/>
              </a:prstClr>
            </a:outerShdw>
          </a:effectLst>
        </p:spPr>
      </p:pic>
      <p:sp>
        <p:nvSpPr>
          <p:cNvPr id="10" name="Rounded Rectangle 15">
            <a:extLst>
              <a:ext uri="{FF2B5EF4-FFF2-40B4-BE49-F238E27FC236}">
                <a16:creationId xmlns:a16="http://schemas.microsoft.com/office/drawing/2014/main" id="{F55F8BD8-8E07-491D-AA20-8B22E11A4F1C}"/>
              </a:ext>
            </a:extLst>
          </p:cNvPr>
          <p:cNvSpPr/>
          <p:nvPr/>
        </p:nvSpPr>
        <p:spPr>
          <a:xfrm>
            <a:off x="5630941" y="4191158"/>
            <a:ext cx="2164703" cy="40121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5">
            <a:extLst>
              <a:ext uri="{FF2B5EF4-FFF2-40B4-BE49-F238E27FC236}">
                <a16:creationId xmlns:a16="http://schemas.microsoft.com/office/drawing/2014/main" id="{6B8D27DF-EB59-4A25-89EA-D501B4601E9D}"/>
              </a:ext>
            </a:extLst>
          </p:cNvPr>
          <p:cNvSpPr/>
          <p:nvPr/>
        </p:nvSpPr>
        <p:spPr>
          <a:xfrm>
            <a:off x="5630941" y="4622910"/>
            <a:ext cx="2164703" cy="40121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C504BF-C846-4D3E-91CF-7FA69EE9F437}"/>
              </a:ext>
            </a:extLst>
          </p:cNvPr>
          <p:cNvSpPr/>
          <p:nvPr/>
        </p:nvSpPr>
        <p:spPr>
          <a:xfrm>
            <a:off x="7029182" y="1687608"/>
            <a:ext cx="4143575" cy="1569660"/>
          </a:xfrm>
          <a:prstGeom prst="rect">
            <a:avLst/>
          </a:prstGeom>
        </p:spPr>
        <p:txBody>
          <a:bodyPr wrap="square">
            <a:spAutoFit/>
          </a:bodyPr>
          <a:lstStyle/>
          <a:p>
            <a:pPr marL="227013" defTabSz="914354"/>
            <a:r>
              <a:rPr lang="en-US" sz="1600" b="1" dirty="0">
                <a:solidFill>
                  <a:schemeClr val="accent3"/>
                </a:solidFill>
                <a:ea typeface="Amazon Ember" panose="02000000000000000000" pitchFamily="2" charset="0"/>
              </a:rPr>
              <a:t>Take a variety of actions on Your Orders:</a:t>
            </a:r>
          </a:p>
          <a:p>
            <a:pPr marL="227013" defTabSz="914354"/>
            <a:endParaRPr lang="en-US" sz="1600" b="1" dirty="0">
              <a:solidFill>
                <a:schemeClr val="accent3"/>
              </a:solidFill>
              <a:ea typeface="Amazon Ember" panose="02000000000000000000" pitchFamily="2" charset="0"/>
            </a:endParaRPr>
          </a:p>
          <a:p>
            <a:pPr marL="512763" indent="-285750" defTabSz="914354">
              <a:buFont typeface="Arial" panose="020B0604020202020204" pitchFamily="34" charset="0"/>
              <a:buChar char="•"/>
            </a:pPr>
            <a:r>
              <a:rPr lang="en-US" sz="1600" dirty="0">
                <a:ea typeface="Amazon Ember" panose="02000000000000000000" pitchFamily="2" charset="0"/>
              </a:rPr>
              <a:t>Track Packages</a:t>
            </a:r>
          </a:p>
          <a:p>
            <a:pPr marL="512763" indent="-285750" defTabSz="914354">
              <a:buFont typeface="Arial" panose="020B0604020202020204" pitchFamily="34" charset="0"/>
              <a:buChar char="•"/>
            </a:pPr>
            <a:r>
              <a:rPr lang="en-US" sz="1600" dirty="0">
                <a:ea typeface="Amazon Ember" panose="02000000000000000000" pitchFamily="2" charset="0"/>
              </a:rPr>
              <a:t>Initiate a Return</a:t>
            </a:r>
          </a:p>
          <a:p>
            <a:pPr marL="512763" indent="-285750" defTabSz="914354">
              <a:buFont typeface="Wingdings" panose="05000000000000000000" pitchFamily="2" charset="2"/>
              <a:buChar char="Ø"/>
            </a:pPr>
            <a:endParaRPr lang="en-US" sz="1600" b="1" dirty="0">
              <a:solidFill>
                <a:schemeClr val="accent3"/>
              </a:solidFill>
              <a:ea typeface="Amazon Ember" panose="02000000000000000000" pitchFamily="2" charset="0"/>
            </a:endParaRPr>
          </a:p>
          <a:p>
            <a:pPr marL="512763" indent="-285750" defTabSz="914354">
              <a:buFont typeface="Arial" panose="020B0604020202020204" pitchFamily="34" charset="0"/>
              <a:buChar char="•"/>
            </a:pPr>
            <a:endParaRPr lang="en-US" sz="1600" b="1" dirty="0">
              <a:solidFill>
                <a:schemeClr val="accent3"/>
              </a:solidFill>
              <a:ea typeface="Amazon Ember" panose="02000000000000000000" pitchFamily="2" charset="0"/>
            </a:endParaRPr>
          </a:p>
        </p:txBody>
      </p:sp>
      <p:sp>
        <p:nvSpPr>
          <p:cNvPr id="13" name="Rounded Rectangle 11">
            <a:extLst>
              <a:ext uri="{FF2B5EF4-FFF2-40B4-BE49-F238E27FC236}">
                <a16:creationId xmlns:a16="http://schemas.microsoft.com/office/drawing/2014/main" id="{701866BB-3E66-42DB-8341-A8DBF007D00E}"/>
              </a:ext>
            </a:extLst>
          </p:cNvPr>
          <p:cNvSpPr/>
          <p:nvPr/>
        </p:nvSpPr>
        <p:spPr>
          <a:xfrm>
            <a:off x="7974180" y="2941687"/>
            <a:ext cx="3819871" cy="537838"/>
          </a:xfrm>
          <a:prstGeom prst="roundRect">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3CE1E7AE-5A7B-4A32-9D79-D1875628E43E}"/>
              </a:ext>
            </a:extLst>
          </p:cNvPr>
          <p:cNvSpPr txBox="1">
            <a:spLocks/>
          </p:cNvSpPr>
          <p:nvPr/>
        </p:nvSpPr>
        <p:spPr>
          <a:xfrm>
            <a:off x="8076707" y="2997267"/>
            <a:ext cx="3614816"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Use </a:t>
            </a:r>
            <a:r>
              <a:rPr kumimoji="0" lang="en-US" sz="1800" b="1" i="0" u="none" strike="noStrike" kern="1200" cap="none" spc="0" normalizeH="0" baseline="0" noProof="0" dirty="0">
                <a:ln>
                  <a:noFill/>
                </a:ln>
                <a:solidFill>
                  <a:schemeClr val="accent2"/>
                </a:solidFill>
                <a:effectLst/>
                <a:uLnTx/>
                <a:uFillTx/>
                <a:latin typeface="Amazon Ember" panose="020B0603020204020204" pitchFamily="34" charset="0"/>
                <a:ea typeface="Amazon Ember" panose="020B0603020204020204" pitchFamily="34" charset="0"/>
                <a:cs typeface="Amazon Ember" panose="020B0603020204020204" pitchFamily="34" charset="0"/>
              </a:rPr>
              <a:t>Contact Us </a:t>
            </a:r>
            <a:r>
              <a:rPr kumimoji="0" lang="en-US" sz="1800" b="0" i="0"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or our </a:t>
            </a:r>
            <a:r>
              <a:rPr kumimoji="0" lang="en-US" sz="1800" b="1" i="0" u="none" strike="noStrike" kern="1200" cap="none" spc="0" normalizeH="0" noProof="0" dirty="0">
                <a:ln>
                  <a:noFill/>
                </a:ln>
                <a:solidFill>
                  <a:schemeClr val="accent2"/>
                </a:solidFill>
                <a:effectLst/>
                <a:uLnTx/>
                <a:uFillTx/>
                <a:latin typeface="Amazon Ember" panose="020B0603020204020204" pitchFamily="34" charset="0"/>
                <a:ea typeface="Amazon Ember" panose="020B0603020204020204" pitchFamily="34" charset="0"/>
                <a:cs typeface="Amazon Ember" panose="020B0603020204020204" pitchFamily="34" charset="0"/>
              </a:rPr>
              <a:t>Chat </a:t>
            </a:r>
            <a:r>
              <a:rPr kumimoji="0" lang="en-US" sz="1800" b="0" i="0" u="none" strike="noStrike" kern="1200" cap="none" spc="0" normalizeH="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rPr>
              <a:t>feature for assistance with Returns</a:t>
            </a:r>
            <a:endParaRPr kumimoji="0" lang="en-US" sz="1800" b="0" i="1" u="none" strike="noStrike" kern="1200" cap="none" spc="0" normalizeH="0" baseline="0" noProof="0" dirty="0">
              <a:ln>
                <a:noFill/>
              </a:ln>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accent3"/>
              </a:solidFill>
              <a:effectLst/>
              <a:uLnTx/>
              <a:uFillTx/>
              <a:latin typeface="+mn-lt"/>
              <a:ea typeface="Amazon Ember" panose="02000000000000000000" pitchFamily="2" charset="0"/>
              <a:cs typeface="+mn-cs"/>
            </a:endParaRPr>
          </a:p>
        </p:txBody>
      </p:sp>
      <p:pic>
        <p:nvPicPr>
          <p:cNvPr id="15" name="Picture 14">
            <a:extLst>
              <a:ext uri="{FF2B5EF4-FFF2-40B4-BE49-F238E27FC236}">
                <a16:creationId xmlns:a16="http://schemas.microsoft.com/office/drawing/2014/main" id="{27EE40D5-179F-4DA6-839E-28597C79E0C4}"/>
              </a:ext>
            </a:extLst>
          </p:cNvPr>
          <p:cNvPicPr>
            <a:picLocks noChangeAspect="1"/>
          </p:cNvPicPr>
          <p:nvPr/>
        </p:nvPicPr>
        <p:blipFill>
          <a:blip r:embed="rId5"/>
          <a:stretch>
            <a:fillRect/>
          </a:stretch>
        </p:blipFill>
        <p:spPr>
          <a:xfrm>
            <a:off x="8677773" y="3525786"/>
            <a:ext cx="2440213" cy="191648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7" name="Rounded Rectangle 12">
            <a:extLst>
              <a:ext uri="{FF2B5EF4-FFF2-40B4-BE49-F238E27FC236}">
                <a16:creationId xmlns:a16="http://schemas.microsoft.com/office/drawing/2014/main" id="{6BFE590B-9B34-429D-B6E5-CBE82774CD9C}"/>
              </a:ext>
            </a:extLst>
          </p:cNvPr>
          <p:cNvSpPr/>
          <p:nvPr/>
        </p:nvSpPr>
        <p:spPr>
          <a:xfrm>
            <a:off x="10233680" y="4084320"/>
            <a:ext cx="431683" cy="16110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8" name="Rounded Rectangle 12">
            <a:extLst>
              <a:ext uri="{FF2B5EF4-FFF2-40B4-BE49-F238E27FC236}">
                <a16:creationId xmlns:a16="http://schemas.microsoft.com/office/drawing/2014/main" id="{35075E47-F905-431D-BC76-9BAC2E3D3DB8}"/>
              </a:ext>
            </a:extLst>
          </p:cNvPr>
          <p:cNvSpPr/>
          <p:nvPr/>
        </p:nvSpPr>
        <p:spPr>
          <a:xfrm>
            <a:off x="8863486" y="5133546"/>
            <a:ext cx="474969" cy="17506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Tree>
    <p:extLst>
      <p:ext uri="{BB962C8B-B14F-4D97-AF65-F5344CB8AC3E}">
        <p14:creationId xmlns:p14="http://schemas.microsoft.com/office/powerpoint/2010/main" val="285802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F23052-DB00-45E6-9368-CC8291D164D7}"/>
              </a:ext>
            </a:extLst>
          </p:cNvPr>
          <p:cNvSpPr>
            <a:spLocks noGrp="1"/>
          </p:cNvSpPr>
          <p:nvPr>
            <p:ph type="body" sz="quarter" idx="10"/>
          </p:nvPr>
        </p:nvSpPr>
        <p:spPr>
          <a:xfrm>
            <a:off x="867592" y="3429000"/>
            <a:ext cx="5138002" cy="956541"/>
          </a:xfrm>
        </p:spPr>
        <p:txBody>
          <a:bodyPr>
            <a:normAutofit/>
          </a:bodyPr>
          <a:lstStyle/>
          <a:p>
            <a:pPr marL="0" indent="0">
              <a:lnSpc>
                <a:spcPct val="100000"/>
              </a:lnSpc>
              <a:buNone/>
            </a:pPr>
            <a:r>
              <a:rPr lang="en-US" dirty="0"/>
              <a:t>Additional Resources</a:t>
            </a:r>
          </a:p>
        </p:txBody>
      </p:sp>
    </p:spTree>
    <p:extLst>
      <p:ext uri="{BB962C8B-B14F-4D97-AF65-F5344CB8AC3E}">
        <p14:creationId xmlns:p14="http://schemas.microsoft.com/office/powerpoint/2010/main" val="4053185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C4E9BF-9586-48C5-8728-564502724F83}"/>
              </a:ext>
            </a:extLst>
          </p:cNvPr>
          <p:cNvSpPr>
            <a:spLocks noGrp="1"/>
          </p:cNvSpPr>
          <p:nvPr>
            <p:ph type="title"/>
          </p:nvPr>
        </p:nvSpPr>
        <p:spPr>
          <a:xfrm>
            <a:off x="829777" y="-324839"/>
            <a:ext cx="11644439" cy="1325563"/>
          </a:xfrm>
        </p:spPr>
        <p:txBody>
          <a:bodyPr/>
          <a:lstStyle/>
          <a:p>
            <a:r>
              <a:rPr lang="en-US" dirty="0"/>
              <a:t>Amazon Business Customer Support</a:t>
            </a:r>
          </a:p>
        </p:txBody>
      </p:sp>
      <p:sp>
        <p:nvSpPr>
          <p:cNvPr id="6" name="Text Placeholder 2">
            <a:extLst>
              <a:ext uri="{FF2B5EF4-FFF2-40B4-BE49-F238E27FC236}">
                <a16:creationId xmlns:a16="http://schemas.microsoft.com/office/drawing/2014/main" id="{E339128C-4F4A-46F0-B084-7D1E8EB398DC}"/>
              </a:ext>
            </a:extLst>
          </p:cNvPr>
          <p:cNvSpPr txBox="1">
            <a:spLocks/>
          </p:cNvSpPr>
          <p:nvPr/>
        </p:nvSpPr>
        <p:spPr>
          <a:xfrm>
            <a:off x="829777" y="636344"/>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rPr>
              <a:t>Dedicated U.S. based </a:t>
            </a:r>
            <a:r>
              <a:rPr kumimoji="0" lang="en-US" sz="1800" b="0" i="0" u="none" strike="noStrike" kern="1200" cap="none" spc="0" normalizeH="0" baseline="0" noProof="0" dirty="0">
                <a:ln>
                  <a:noFill/>
                </a:ln>
                <a:effectLst/>
                <a:uLnTx/>
                <a:uFillTx/>
                <a:latin typeface="Amazon Ember Light"/>
                <a:ea typeface="Amazon Ember" panose="02000000000000000000" pitchFamily="2" charset="0"/>
                <a:cs typeface="+mn-cs"/>
                <a:hlinkClick r:id="rId2">
                  <a:extLst>
                    <a:ext uri="{A12FA001-AC4F-418D-AE19-62706E023703}">
                      <ahyp:hlinkClr xmlns:ahyp="http://schemas.microsoft.com/office/drawing/2018/hyperlinkcolor" val="tx"/>
                    </a:ext>
                  </a:extLst>
                </a:hlinkClick>
              </a:rPr>
              <a:t>Business Customer Support </a:t>
            </a:r>
            <a:r>
              <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rPr>
              <a:t>can be reached a number of ways including email, chat and phone. </a:t>
            </a:r>
            <a:r>
              <a:rPr kumimoji="0" lang="en-US" sz="1800" b="0" i="1"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rPr>
              <a:t>Not sure what you’re looking for? Learn more about the features and benefits on Amazon Business </a:t>
            </a:r>
            <a:r>
              <a:rPr kumimoji="0" lang="en-US" sz="1800" b="0" i="1" u="none" strike="noStrike" kern="1200" cap="none" spc="0" normalizeH="0" baseline="0" noProof="0" dirty="0">
                <a:ln>
                  <a:noFill/>
                </a:ln>
                <a:effectLst/>
                <a:uLnTx/>
                <a:uFillTx/>
                <a:latin typeface="Amazon Ember Light"/>
                <a:ea typeface="Amazon Ember" panose="02000000000000000000" pitchFamily="2" charset="0"/>
                <a:cs typeface="+mn-cs"/>
                <a:hlinkClick r:id="rId3">
                  <a:extLst>
                    <a:ext uri="{A12FA001-AC4F-418D-AE19-62706E023703}">
                      <ahyp:hlinkClr xmlns:ahyp="http://schemas.microsoft.com/office/drawing/2018/hyperlinkcolor" val="tx"/>
                    </a:ext>
                  </a:extLst>
                </a:hlinkClick>
              </a:rPr>
              <a:t>HERE</a:t>
            </a:r>
            <a:r>
              <a:rPr kumimoji="0" lang="en-US" sz="1800" b="0" i="1"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rPr>
              <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endParaRPr>
          </a:p>
        </p:txBody>
      </p:sp>
      <p:pic>
        <p:nvPicPr>
          <p:cNvPr id="7" name="Picture 6">
            <a:extLst>
              <a:ext uri="{FF2B5EF4-FFF2-40B4-BE49-F238E27FC236}">
                <a16:creationId xmlns:a16="http://schemas.microsoft.com/office/drawing/2014/main" id="{61C78EC4-43D9-4FC1-A615-259C2ADA7C25}"/>
              </a:ext>
            </a:extLst>
          </p:cNvPr>
          <p:cNvPicPr>
            <a:picLocks noChangeAspect="1"/>
          </p:cNvPicPr>
          <p:nvPr/>
        </p:nvPicPr>
        <p:blipFill>
          <a:blip r:embed="rId4"/>
          <a:stretch>
            <a:fillRect/>
          </a:stretch>
        </p:blipFill>
        <p:spPr>
          <a:xfrm>
            <a:off x="1886382" y="1739900"/>
            <a:ext cx="6524686" cy="430232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Rounded Rectangle 11">
            <a:extLst>
              <a:ext uri="{FF2B5EF4-FFF2-40B4-BE49-F238E27FC236}">
                <a16:creationId xmlns:a16="http://schemas.microsoft.com/office/drawing/2014/main" id="{DFCF283E-350E-48E3-A627-7E9221012D40}"/>
              </a:ext>
            </a:extLst>
          </p:cNvPr>
          <p:cNvSpPr/>
          <p:nvPr/>
        </p:nvSpPr>
        <p:spPr>
          <a:xfrm>
            <a:off x="5664137" y="1782683"/>
            <a:ext cx="281862" cy="1968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9" name="Picture 8">
            <a:extLst>
              <a:ext uri="{FF2B5EF4-FFF2-40B4-BE49-F238E27FC236}">
                <a16:creationId xmlns:a16="http://schemas.microsoft.com/office/drawing/2014/main" id="{81E11F6D-68E8-4FFB-8B2A-A8AEADF78E46}"/>
              </a:ext>
            </a:extLst>
          </p:cNvPr>
          <p:cNvPicPr>
            <a:picLocks noChangeAspect="1"/>
          </p:cNvPicPr>
          <p:nvPr/>
        </p:nvPicPr>
        <p:blipFill>
          <a:blip r:embed="rId5"/>
          <a:stretch>
            <a:fillRect/>
          </a:stretch>
        </p:blipFill>
        <p:spPr>
          <a:xfrm>
            <a:off x="7063667" y="2716464"/>
            <a:ext cx="4038600" cy="317182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Rounded Rectangle 12">
            <a:extLst>
              <a:ext uri="{FF2B5EF4-FFF2-40B4-BE49-F238E27FC236}">
                <a16:creationId xmlns:a16="http://schemas.microsoft.com/office/drawing/2014/main" id="{E4625356-74CE-4EBB-9FE8-AF791E4583C6}"/>
              </a:ext>
            </a:extLst>
          </p:cNvPr>
          <p:cNvSpPr/>
          <p:nvPr/>
        </p:nvSpPr>
        <p:spPr>
          <a:xfrm>
            <a:off x="9643912" y="3687683"/>
            <a:ext cx="743338" cy="2159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1" name="Rounded Rectangle 12">
            <a:extLst>
              <a:ext uri="{FF2B5EF4-FFF2-40B4-BE49-F238E27FC236}">
                <a16:creationId xmlns:a16="http://schemas.microsoft.com/office/drawing/2014/main" id="{C4A5CB0C-5C69-4EB7-BCE1-04CE2B35606D}"/>
              </a:ext>
            </a:extLst>
          </p:cNvPr>
          <p:cNvSpPr/>
          <p:nvPr/>
        </p:nvSpPr>
        <p:spPr>
          <a:xfrm>
            <a:off x="7361076" y="5416007"/>
            <a:ext cx="816309" cy="2288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2" name="Rounded Rectangle 12">
            <a:extLst>
              <a:ext uri="{FF2B5EF4-FFF2-40B4-BE49-F238E27FC236}">
                <a16:creationId xmlns:a16="http://schemas.microsoft.com/office/drawing/2014/main" id="{074C411C-CF4F-48A2-AEEA-74740D1A935C}"/>
              </a:ext>
            </a:extLst>
          </p:cNvPr>
          <p:cNvSpPr/>
          <p:nvPr/>
        </p:nvSpPr>
        <p:spPr>
          <a:xfrm>
            <a:off x="2396355" y="3272210"/>
            <a:ext cx="1539233" cy="47516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Tree>
    <p:extLst>
      <p:ext uri="{BB962C8B-B14F-4D97-AF65-F5344CB8AC3E}">
        <p14:creationId xmlns:p14="http://schemas.microsoft.com/office/powerpoint/2010/main" val="11485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8CE8E4D-1B11-4ACC-824A-18929AC27AA7}"/>
              </a:ext>
            </a:extLst>
          </p:cNvPr>
          <p:cNvSpPr>
            <a:spLocks noGrp="1"/>
          </p:cNvSpPr>
          <p:nvPr>
            <p:ph type="title"/>
          </p:nvPr>
        </p:nvSpPr>
        <p:spPr>
          <a:xfrm>
            <a:off x="273780" y="-177553"/>
            <a:ext cx="11644439" cy="1325563"/>
          </a:xfrm>
        </p:spPr>
        <p:txBody>
          <a:bodyPr>
            <a:normAutofit/>
          </a:bodyPr>
          <a:lstStyle/>
          <a:p>
            <a:r>
              <a:rPr lang="en-US" sz="3600" dirty="0"/>
              <a:t>Common Amazon Business Support Questions </a:t>
            </a:r>
          </a:p>
        </p:txBody>
      </p:sp>
      <p:sp>
        <p:nvSpPr>
          <p:cNvPr id="6" name="Text Placeholder 2">
            <a:extLst>
              <a:ext uri="{FF2B5EF4-FFF2-40B4-BE49-F238E27FC236}">
                <a16:creationId xmlns:a16="http://schemas.microsoft.com/office/drawing/2014/main" id="{2E3F0C84-ECB0-4EAE-AEC5-927C3C2475AC}"/>
              </a:ext>
            </a:extLst>
          </p:cNvPr>
          <p:cNvSpPr txBox="1">
            <a:spLocks/>
          </p:cNvSpPr>
          <p:nvPr/>
        </p:nvSpPr>
        <p:spPr>
          <a:xfrm>
            <a:off x="383753" y="897071"/>
            <a:ext cx="11247549"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07CB6"/>
                </a:solidFill>
                <a:effectLst/>
                <a:uLnTx/>
                <a:uFillTx/>
                <a:latin typeface="+mn-lt"/>
                <a:ea typeface="Amazon Ember" panose="02000000000000000000" pitchFamily="2" charset="0"/>
                <a:cs typeface="+mn-cs"/>
              </a:rPr>
              <a:t>Quick resolutions to frequently asked questions and contact information for a variety of support resources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007CB6"/>
              </a:solidFill>
              <a:effectLst/>
              <a:uLnTx/>
              <a:uFillTx/>
              <a:latin typeface="+mn-l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1" u="none" strike="noStrike" kern="1200" cap="none" spc="0" normalizeH="0" baseline="0" noProof="0" dirty="0">
              <a:ln>
                <a:noFill/>
              </a:ln>
              <a:solidFill>
                <a:srgbClr val="7FCCEC"/>
              </a:solidFill>
              <a:effectLst/>
              <a:uLnTx/>
              <a:uFillTx/>
              <a:latin typeface="+mn-lt"/>
              <a:ea typeface="Amazon Ember" panose="02000000000000000000" pitchFamily="2" charset="0"/>
              <a:cs typeface="+mn-cs"/>
            </a:endParaRPr>
          </a:p>
        </p:txBody>
      </p:sp>
      <p:pic>
        <p:nvPicPr>
          <p:cNvPr id="7" name="Picture 6">
            <a:extLst>
              <a:ext uri="{FF2B5EF4-FFF2-40B4-BE49-F238E27FC236}">
                <a16:creationId xmlns:a16="http://schemas.microsoft.com/office/drawing/2014/main" id="{E2906420-1AD4-4B15-9F9C-1A1C8170D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45" y="2211825"/>
            <a:ext cx="1217175" cy="1217175"/>
          </a:xfrm>
          <a:prstGeom prst="rect">
            <a:avLst/>
          </a:prstGeom>
        </p:spPr>
      </p:pic>
      <p:sp>
        <p:nvSpPr>
          <p:cNvPr id="8" name="Rectangle 7">
            <a:extLst>
              <a:ext uri="{FF2B5EF4-FFF2-40B4-BE49-F238E27FC236}">
                <a16:creationId xmlns:a16="http://schemas.microsoft.com/office/drawing/2014/main" id="{A5E1C7AD-5531-4C42-AB9B-0293D8879774}"/>
              </a:ext>
            </a:extLst>
          </p:cNvPr>
          <p:cNvSpPr/>
          <p:nvPr/>
        </p:nvSpPr>
        <p:spPr>
          <a:xfrm>
            <a:off x="1991261" y="2357734"/>
            <a:ext cx="9735164" cy="2893100"/>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007CB6"/>
                </a:solidFill>
                <a:effectLst/>
                <a:uLnTx/>
                <a:uFillTx/>
                <a:ea typeface="Amazon Ember" panose="020B0603020204020204" pitchFamily="34" charset="0"/>
                <a:cs typeface="Amazon Ember" panose="020B0603020204020204" pitchFamily="34" charset="0"/>
              </a:rPr>
              <a:t>Contact Business Customer Support</a:t>
            </a:r>
            <a:r>
              <a:rPr kumimoji="0" lang="en-US" sz="1600" b="1" i="0" strike="noStrike" kern="1200" cap="none" spc="0" normalizeH="0" baseline="0" noProof="0" dirty="0">
                <a:ln>
                  <a:noFill/>
                </a:ln>
                <a:solidFill>
                  <a:srgbClr val="007CB6"/>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600" b="1" i="0" strike="noStrike" kern="1200" cap="none" spc="0" normalizeH="0" baseline="0" noProof="0" dirty="0">
                <a:ln>
                  <a:noFill/>
                </a:ln>
                <a:solidFill>
                  <a:srgbClr val="474747"/>
                </a:solidFill>
                <a:effectLst/>
                <a:uLnTx/>
                <a:uFillTx/>
                <a:latin typeface="Amazon Ember" panose="020B0603020204020204" pitchFamily="34" charset="0"/>
                <a:ea typeface="Amazon Ember" panose="020B0603020204020204" pitchFamily="34" charset="0"/>
                <a:cs typeface="Amazon Ember" panose="020B0603020204020204" pitchFamily="34" charset="0"/>
                <a:hlinkClick r:id="rId3"/>
              </a:rPr>
              <a:t>CLICK HERE</a:t>
            </a:r>
            <a:endParaRPr kumimoji="0" lang="en-US" sz="1600" b="1" i="0" strike="noStrike" kern="1200" cap="none" spc="0" normalizeH="0" baseline="0" noProof="0" dirty="0">
              <a:ln>
                <a:noFill/>
              </a:ln>
              <a:solidFill>
                <a:srgbClr val="474747"/>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rPr>
              <a:t>Provides end users the option to call, email, or live chat. Please use this method of contact for anything relating to an order, transaction, charge, or shipment </a:t>
            </a:r>
          </a:p>
          <a:p>
            <a:pPr marL="0" marR="0" lvl="0" indent="0" algn="l" defTabSz="914354" rtl="0" eaLnBrk="1" fontAlgn="auto" latinLnBrk="0" hangingPunct="1">
              <a:lnSpc>
                <a:spcPct val="100000"/>
              </a:lnSpc>
              <a:spcBef>
                <a:spcPts val="1200"/>
              </a:spcBef>
              <a:spcAft>
                <a:spcPts val="0"/>
              </a:spcAft>
              <a:buClrTx/>
              <a:buSzTx/>
              <a:buFontTx/>
              <a:buNone/>
              <a:tabLst/>
              <a:defRPr/>
            </a:pPr>
            <a:r>
              <a:rPr kumimoji="0" lang="en-US" sz="1600" b="1" i="0" strike="noStrike" kern="1200" cap="none" spc="0" normalizeH="0" baseline="0" noProof="0" dirty="0">
                <a:ln>
                  <a:noFill/>
                </a:ln>
                <a:solidFill>
                  <a:srgbClr val="007CB6"/>
                </a:solidFill>
                <a:effectLst/>
                <a:uLnTx/>
                <a:uFillTx/>
                <a:ea typeface="Amazon Ember" panose="020B0603020204020204" pitchFamily="34" charset="0"/>
                <a:cs typeface="Amazon Ember" panose="020B0603020204020204" pitchFamily="34" charset="0"/>
              </a:rPr>
              <a:t>Cancel an Individual Prime Membership</a:t>
            </a:r>
            <a:r>
              <a:rPr kumimoji="0" lang="en-US" sz="1600" b="1" i="0" strike="noStrike" kern="1200" cap="none" spc="0" normalizeH="0" baseline="0" noProof="0" dirty="0">
                <a:ln>
                  <a:noFill/>
                </a:ln>
                <a:solidFill>
                  <a:srgbClr val="007CB6"/>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cs typeface="Calibri Light" panose="020F0302020204030204" pitchFamily="34" charset="0"/>
              </a:rPr>
              <a:t>Your Account &gt; Manage My Prime Membership &gt; End Membership</a:t>
            </a: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cs typeface="Calibri Light" panose="020F0302020204030204" pitchFamily="34" charset="0"/>
              </a:rPr>
              <a:t>The end user must follow the steps to receive a pro-rated refund</a:t>
            </a:r>
            <a:endParaRPr kumimoji="0" lang="en-US" sz="1600" b="1" i="0" u="sng" strike="noStrike" kern="1200" cap="none" spc="0" normalizeH="0" baseline="0" noProof="0" dirty="0">
              <a:ln>
                <a:noFill/>
              </a:ln>
              <a:solidFill>
                <a:srgbClr val="182947"/>
              </a:solidFill>
              <a:effectLst/>
              <a:uLnTx/>
              <a:uFillTx/>
              <a:ea typeface="Amazon Ember" panose="02000000000000000000" pitchFamily="2" charset="0"/>
            </a:endParaRPr>
          </a:p>
          <a:p>
            <a:pPr marL="0" marR="0" lvl="0" indent="0" algn="l" defTabSz="914354" rtl="0" eaLnBrk="1" fontAlgn="auto" latinLnBrk="0" hangingPunct="1">
              <a:lnSpc>
                <a:spcPct val="100000"/>
              </a:lnSpc>
              <a:spcBef>
                <a:spcPts val="1200"/>
              </a:spcBef>
              <a:spcAft>
                <a:spcPts val="0"/>
              </a:spcAft>
              <a:buClrTx/>
              <a:buSzTx/>
              <a:buFontTx/>
              <a:buNone/>
              <a:tabLst/>
              <a:defRPr/>
            </a:pPr>
            <a:r>
              <a:rPr kumimoji="0" lang="en-US" sz="1600" b="1" i="0" strike="noStrike" kern="1200" cap="none" spc="0" normalizeH="0" baseline="0" noProof="0" dirty="0">
                <a:ln>
                  <a:noFill/>
                </a:ln>
                <a:solidFill>
                  <a:srgbClr val="007CB6"/>
                </a:solidFill>
                <a:effectLst/>
                <a:uLnTx/>
                <a:uFillTx/>
                <a:ea typeface="Amazon Ember" panose="020B0603020204020204" pitchFamily="34" charset="0"/>
                <a:cs typeface="Amazon Ember" panose="020B0603020204020204" pitchFamily="34" charset="0"/>
              </a:rPr>
              <a:t>Request a Tax Exemption Refund</a:t>
            </a:r>
            <a:r>
              <a:rPr kumimoji="0" lang="en-US" sz="1600" b="1" i="0" strike="noStrike" kern="1200" cap="none" spc="0" normalizeH="0" baseline="0" noProof="0" dirty="0">
                <a:ln>
                  <a:noFill/>
                </a:ln>
                <a:solidFill>
                  <a:srgbClr val="007CB6"/>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rPr>
              <a:t>Your Orders &gt; Locate Order &gt; Contact Seller &gt; Request refund through email</a:t>
            </a:r>
          </a:p>
          <a:p>
            <a:pPr marL="800100" marR="0" lvl="1"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947"/>
                </a:solidFill>
                <a:effectLst/>
                <a:uLnTx/>
                <a:uFillTx/>
                <a:ea typeface="Amazon Ember" panose="02000000000000000000" pitchFamily="2" charset="0"/>
              </a:rPr>
              <a:t>Additional tax queries can be emailed to </a:t>
            </a:r>
            <a:r>
              <a:rPr kumimoji="0" lang="en-US" sz="1600" b="0" i="0" u="none" strike="noStrike" kern="1200" cap="none" spc="0" normalizeH="0" baseline="0" noProof="0" dirty="0">
                <a:ln>
                  <a:noFill/>
                </a:ln>
                <a:solidFill>
                  <a:srgbClr val="474747"/>
                </a:solidFill>
                <a:effectLst/>
                <a:uLnTx/>
                <a:uFillTx/>
                <a:ea typeface="Amazon Ember" panose="02000000000000000000" pitchFamily="2" charset="0"/>
                <a:hlinkClick r:id="rId4"/>
              </a:rPr>
              <a:t>tax-exempt@amazon.com</a:t>
            </a:r>
            <a:endParaRPr kumimoji="0" lang="en-US" sz="1600" b="0" i="0" u="none" strike="noStrike" kern="1200" cap="none" spc="0" normalizeH="0" baseline="0" noProof="0" dirty="0">
              <a:ln>
                <a:noFill/>
              </a:ln>
              <a:solidFill>
                <a:srgbClr val="474747"/>
              </a:solidFill>
              <a:effectLst/>
              <a:uLnTx/>
              <a:uFillTx/>
              <a:ea typeface="Amazon Ember" panose="02000000000000000000" pitchFamily="2" charset="0"/>
            </a:endParaRPr>
          </a:p>
          <a:p>
            <a:pPr marL="457200" marR="0" lvl="1" indent="0" algn="l" defTabSz="914354"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474747"/>
              </a:solidFill>
              <a:effectLst/>
              <a:uLnTx/>
              <a:uFillTx/>
              <a:ea typeface="Amazon Ember" panose="02000000000000000000" pitchFamily="2" charset="0"/>
            </a:endParaRPr>
          </a:p>
        </p:txBody>
      </p:sp>
    </p:spTree>
    <p:extLst>
      <p:ext uri="{BB962C8B-B14F-4D97-AF65-F5344CB8AC3E}">
        <p14:creationId xmlns:p14="http://schemas.microsoft.com/office/powerpoint/2010/main" val="3858261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3CF9CEF-71CE-4C24-BC14-DF999CCAB07F}"/>
              </a:ext>
            </a:extLst>
          </p:cNvPr>
          <p:cNvSpPr>
            <a:spLocks noGrp="1"/>
          </p:cNvSpPr>
          <p:nvPr>
            <p:ph type="title"/>
          </p:nvPr>
        </p:nvSpPr>
        <p:spPr>
          <a:xfrm>
            <a:off x="838200" y="120061"/>
            <a:ext cx="10515600" cy="1325563"/>
          </a:xfrm>
        </p:spPr>
        <p:txBody>
          <a:bodyPr/>
          <a:lstStyle/>
          <a:p>
            <a:r>
              <a:rPr lang="en-US" dirty="0">
                <a:solidFill>
                  <a:schemeClr val="tx2"/>
                </a:solidFill>
              </a:rPr>
              <a:t>How To Guides and Helpful Videos</a:t>
            </a:r>
          </a:p>
        </p:txBody>
      </p:sp>
      <p:sp>
        <p:nvSpPr>
          <p:cNvPr id="7" name="Text Placeholder 3">
            <a:extLst>
              <a:ext uri="{FF2B5EF4-FFF2-40B4-BE49-F238E27FC236}">
                <a16:creationId xmlns:a16="http://schemas.microsoft.com/office/drawing/2014/main" id="{BECB121B-85CF-4C0E-AB41-1690B011C4DA}"/>
              </a:ext>
            </a:extLst>
          </p:cNvPr>
          <p:cNvSpPr txBox="1">
            <a:spLocks/>
          </p:cNvSpPr>
          <p:nvPr/>
        </p:nvSpPr>
        <p:spPr>
          <a:xfrm>
            <a:off x="1349220" y="2589960"/>
            <a:ext cx="515778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2"/>
              </a:rPr>
              <a:t>Self Service Resources</a:t>
            </a:r>
            <a:endParaRPr lang="en-US" dirty="0"/>
          </a:p>
        </p:txBody>
      </p:sp>
      <p:pic>
        <p:nvPicPr>
          <p:cNvPr id="8" name="Picture 2" descr="Hero Gif">
            <a:extLst>
              <a:ext uri="{FF2B5EF4-FFF2-40B4-BE49-F238E27FC236}">
                <a16:creationId xmlns:a16="http://schemas.microsoft.com/office/drawing/2014/main" id="{578E71B1-4BBB-46F7-BED8-DFF8553A3958}"/>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a:off x="6176961" y="3165964"/>
            <a:ext cx="4911096" cy="16370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DA2DC89E-EAF8-4276-882C-0D2304016E6E}"/>
              </a:ext>
            </a:extLst>
          </p:cNvPr>
          <p:cNvSpPr txBox="1">
            <a:spLocks/>
          </p:cNvSpPr>
          <p:nvPr/>
        </p:nvSpPr>
        <p:spPr>
          <a:xfrm>
            <a:off x="6882571" y="2579945"/>
            <a:ext cx="3251244" cy="421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hlinkClick r:id="rId4"/>
              </a:rPr>
              <a:t>Training Videos</a:t>
            </a:r>
            <a:endParaRPr lang="en-US" dirty="0"/>
          </a:p>
        </p:txBody>
      </p:sp>
      <p:pic>
        <p:nvPicPr>
          <p:cNvPr id="10" name="Content Placeholder 2">
            <a:extLst>
              <a:ext uri="{FF2B5EF4-FFF2-40B4-BE49-F238E27FC236}">
                <a16:creationId xmlns:a16="http://schemas.microsoft.com/office/drawing/2014/main" id="{AA3F6AF1-424D-4139-8859-808D8B704F6B}"/>
              </a:ext>
            </a:extLst>
          </p:cNvPr>
          <p:cNvPicPr>
            <a:picLocks noChangeAspect="1"/>
          </p:cNvPicPr>
          <p:nvPr/>
        </p:nvPicPr>
        <p:blipFill>
          <a:blip r:embed="rId5"/>
          <a:stretch>
            <a:fillRect/>
          </a:stretch>
        </p:blipFill>
        <p:spPr>
          <a:xfrm>
            <a:off x="857253" y="3165964"/>
            <a:ext cx="5157787" cy="1581759"/>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6473A22F-6029-40A9-9D59-54F7DB87BD0C}"/>
              </a:ext>
            </a:extLst>
          </p:cNvPr>
          <p:cNvSpPr/>
          <p:nvPr/>
        </p:nvSpPr>
        <p:spPr>
          <a:xfrm>
            <a:off x="415924" y="1958671"/>
            <a:ext cx="11445875" cy="3816349"/>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138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p:cNvSpPr/>
          <p:nvPr/>
        </p:nvSpPr>
        <p:spPr>
          <a:xfrm>
            <a:off x="2998535" y="2321674"/>
            <a:ext cx="6194929" cy="2214651"/>
          </a:xfrm>
          <a:prstGeom prst="rect">
            <a:avLst/>
          </a:prstGeom>
          <a:noFill/>
          <a:ln>
            <a:noFill/>
          </a:ln>
        </p:spPr>
        <p:txBody>
          <a:bodyPr anchor="ctr"/>
          <a:lstStyle>
            <a:lvl1pPr marL="0" algn="r" defTabSz="914400" rtl="0" eaLnBrk="1" latinLnBrk="0" hangingPunct="1">
              <a:defRPr lang="en-US" altLang="en-US" sz="700" b="0" i="0" kern="1200" smtClean="0">
                <a:solidFill>
                  <a:schemeClr val="bg1"/>
                </a:solidFill>
                <a:latin typeface="Amazon Ember"/>
                <a:ea typeface="Amazon Ember"/>
                <a:cs typeface="Amazon Ember"/>
              </a:defRPr>
            </a:lvl1pPr>
            <a:lvl2pPr marL="457200" lvl="1" algn="l" defTabSz="914400" rtl="0" eaLnBrk="1" latinLnBrk="0" hangingPunct="1">
              <a:defRPr lang="en-US" altLang="en-US" sz="1800" kern="1200" smtClean="0">
                <a:solidFill>
                  <a:schemeClr val="tx1"/>
                </a:solidFill>
                <a:latin typeface="+mn-lt"/>
                <a:ea typeface="+mn-ea"/>
                <a:cs typeface="+mn-cs"/>
              </a:defRPr>
            </a:lvl2pPr>
            <a:lvl3pPr marL="914400" lvl="2" algn="l" defTabSz="914400" rtl="0" eaLnBrk="1" latinLnBrk="0" hangingPunct="1">
              <a:defRPr lang="en-US" altLang="en-US" sz="1800" kern="1200" smtClean="0">
                <a:solidFill>
                  <a:schemeClr val="tx1"/>
                </a:solidFill>
                <a:latin typeface="+mn-lt"/>
                <a:ea typeface="+mn-ea"/>
                <a:cs typeface="+mn-cs"/>
              </a:defRPr>
            </a:lvl3pPr>
            <a:lvl4pPr marL="1371600" lvl="3" algn="l" defTabSz="914400" rtl="0" eaLnBrk="1" latinLnBrk="0" hangingPunct="1">
              <a:defRPr lang="en-US" altLang="en-US" sz="1800" kern="1200" smtClean="0">
                <a:solidFill>
                  <a:schemeClr val="tx1"/>
                </a:solidFill>
                <a:latin typeface="+mn-lt"/>
                <a:ea typeface="+mn-ea"/>
                <a:cs typeface="+mn-cs"/>
              </a:defRPr>
            </a:lvl4pPr>
            <a:lvl5pPr marL="1828800" lvl="4" algn="l" defTabSz="914400" rtl="0" eaLnBrk="1" latinLnBrk="0" hangingPunct="1">
              <a:defRPr lang="en-US" altLang="en-US" sz="1800" kern="1200" smtClean="0">
                <a:solidFill>
                  <a:schemeClr val="tx1"/>
                </a:solidFill>
                <a:latin typeface="+mn-lt"/>
                <a:ea typeface="+mn-ea"/>
                <a:cs typeface="+mn-cs"/>
              </a:defRPr>
            </a:lvl5pPr>
            <a:lvl6pPr marL="2286000" lvl="5" algn="l" defTabSz="914400" rtl="0" eaLnBrk="1" latinLnBrk="0" hangingPunct="1">
              <a:defRPr lang="en-US" altLang="en-US" sz="1800" kern="1200" smtClean="0">
                <a:solidFill>
                  <a:schemeClr val="tx1"/>
                </a:solidFill>
                <a:latin typeface="+mn-lt"/>
                <a:ea typeface="+mn-ea"/>
                <a:cs typeface="+mn-cs"/>
              </a:defRPr>
            </a:lvl6pPr>
            <a:lvl7pPr marL="2743200" lvl="6" algn="l" defTabSz="914400" rtl="0" eaLnBrk="1" latinLnBrk="0" hangingPunct="1">
              <a:defRPr lang="en-US" altLang="en-US" sz="1800" kern="1200" smtClean="0">
                <a:solidFill>
                  <a:schemeClr val="tx1"/>
                </a:solidFill>
                <a:latin typeface="+mn-lt"/>
                <a:ea typeface="+mn-ea"/>
                <a:cs typeface="+mn-cs"/>
              </a:defRPr>
            </a:lvl7pPr>
            <a:lvl8pPr marL="3200400" lvl="7" algn="l" defTabSz="914400" rtl="0" eaLnBrk="1" latinLnBrk="0" hangingPunct="1">
              <a:defRPr lang="en-US" altLang="en-US" sz="1800" kern="1200" smtClean="0">
                <a:solidFill>
                  <a:schemeClr val="tx1"/>
                </a:solidFill>
                <a:latin typeface="+mn-lt"/>
                <a:ea typeface="+mn-ea"/>
                <a:cs typeface="+mn-cs"/>
              </a:defRPr>
            </a:lvl8pPr>
            <a:lvl9pPr marL="3657600" lvl="8" algn="l" defTabSz="914400" rtl="0" eaLnBrk="1" latinLnBrk="0" hangingPunct="1">
              <a:defRPr lang="en-US" altLang="en-US" sz="1800" kern="1200" smtClean="0">
                <a:solidFill>
                  <a:schemeClr val="tx1"/>
                </a:solidFill>
                <a:latin typeface="+mn-lt"/>
                <a:ea typeface="+mn-ea"/>
                <a:cs typeface="+mn-cs"/>
              </a:defRPr>
            </a:lvl9pPr>
          </a:lstStyle>
          <a:p>
            <a:pPr algn="ctr"/>
            <a:r>
              <a:rPr lang="en-US" altLang="en-US" sz="8000" dirty="0">
                <a:latin typeface="Amazon Ember Light"/>
                <a:ea typeface="Amazon Ember Light"/>
                <a:cs typeface="Amazon Ember Light"/>
              </a:rPr>
              <a:t>Thank You</a:t>
            </a:r>
            <a:endParaRPr lang="en-US" altLang="en-US" dirty="0"/>
          </a:p>
          <a:p>
            <a:pPr algn="ctr"/>
            <a:endParaRPr lang="en-US" altLang="en-US" sz="2400" dirty="0">
              <a:solidFill>
                <a:schemeClr val="tx2"/>
              </a:solidFill>
              <a:latin typeface="Amazon Ember Light"/>
              <a:ea typeface="Amazon Ember Light"/>
              <a:cs typeface="Amazon Ember Light"/>
            </a:endParaRPr>
          </a:p>
        </p:txBody>
      </p:sp>
      <p:pic>
        <p:nvPicPr>
          <p:cNvPr id="3" name="Picture 2">
            <a:extLst>
              <a:ext uri="{FF2B5EF4-FFF2-40B4-BE49-F238E27FC236}">
                <a16:creationId xmlns:a16="http://schemas.microsoft.com/office/drawing/2014/main" id="{F8F337AC-893A-418C-B65B-E63083C16F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2503" y="256903"/>
            <a:ext cx="7566993" cy="22998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B883811-2934-4CE9-9BE8-2ACAAA377BE5}"/>
              </a:ext>
            </a:extLst>
          </p:cNvPr>
          <p:cNvSpPr>
            <a:spLocks noGrp="1"/>
          </p:cNvSpPr>
          <p:nvPr>
            <p:ph type="title"/>
          </p:nvPr>
        </p:nvSpPr>
        <p:spPr>
          <a:xfrm>
            <a:off x="582454" y="-144622"/>
            <a:ext cx="11644439" cy="1325563"/>
          </a:xfrm>
        </p:spPr>
        <p:txBody>
          <a:bodyPr/>
          <a:lstStyle/>
          <a:p>
            <a:r>
              <a:rPr lang="en-US" dirty="0">
                <a:latin typeface="+mn-lt"/>
              </a:rPr>
              <a:t>Amazon Business Benefits</a:t>
            </a:r>
          </a:p>
        </p:txBody>
      </p:sp>
      <p:sp>
        <p:nvSpPr>
          <p:cNvPr id="6" name="Text Placeholder 2">
            <a:extLst>
              <a:ext uri="{FF2B5EF4-FFF2-40B4-BE49-F238E27FC236}">
                <a16:creationId xmlns:a16="http://schemas.microsoft.com/office/drawing/2014/main" id="{0E7653D7-8036-4157-9096-FE03C190F377}"/>
              </a:ext>
            </a:extLst>
          </p:cNvPr>
          <p:cNvSpPr txBox="1">
            <a:spLocks/>
          </p:cNvSpPr>
          <p:nvPr/>
        </p:nvSpPr>
        <p:spPr>
          <a:xfrm>
            <a:off x="748996" y="832478"/>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rPr>
              <a:t>There are a variety of discounts available on Amazon Business that your organization can take advantage of to unlock savings.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7FCCEC"/>
              </a:solidFill>
              <a:effectLst/>
              <a:uLnTx/>
              <a:uFillTx/>
              <a:latin typeface="Amazon Ember Light"/>
              <a:ea typeface="Amazon Ember" panose="02000000000000000000" pitchFamily="2" charset="0"/>
              <a:cs typeface="+mn-cs"/>
            </a:endParaRPr>
          </a:p>
        </p:txBody>
      </p:sp>
      <p:sp>
        <p:nvSpPr>
          <p:cNvPr id="7" name="Rectangle 6">
            <a:extLst>
              <a:ext uri="{FF2B5EF4-FFF2-40B4-BE49-F238E27FC236}">
                <a16:creationId xmlns:a16="http://schemas.microsoft.com/office/drawing/2014/main" id="{277F0745-7142-4976-9D5D-8C0AA53CC33D}"/>
              </a:ext>
            </a:extLst>
          </p:cNvPr>
          <p:cNvSpPr/>
          <p:nvPr/>
        </p:nvSpPr>
        <p:spPr>
          <a:xfrm>
            <a:off x="572098" y="1881604"/>
            <a:ext cx="6739423" cy="4524315"/>
          </a:xfrm>
          <a:prstGeom prst="rect">
            <a:avLst/>
          </a:prstGeom>
        </p:spPr>
        <p:txBody>
          <a:bodyPr wrap="square">
            <a:spAutoFit/>
          </a:bodyPr>
          <a:lstStyle/>
          <a:p>
            <a:pPr lvl="0" defTabSz="914354">
              <a:defRPr/>
            </a:pPr>
            <a:r>
              <a:rPr lang="en-US" sz="1600" b="1" dirty="0">
                <a:solidFill>
                  <a:schemeClr val="accent3"/>
                </a:solidFill>
                <a:ea typeface="Amazon Ember" panose="020B0603020204020204" pitchFamily="34" charset="0"/>
                <a:cs typeface="Amazon Ember" panose="020B0603020204020204" pitchFamily="34" charset="0"/>
              </a:rPr>
              <a:t>Business Pricing</a:t>
            </a:r>
          </a:p>
          <a:p>
            <a:pPr marL="461963" lvl="0" indent="-234950" defTabSz="914354">
              <a:buFont typeface="Arial" panose="020B0604020202020204" pitchFamily="34" charset="0"/>
              <a:buChar char="•"/>
              <a:defRPr/>
            </a:pPr>
            <a:r>
              <a:rPr lang="en-US" sz="1600" dirty="0">
                <a:solidFill>
                  <a:srgbClr val="474747"/>
                </a:solidFill>
                <a:ea typeface="Amazon Ember" panose="02000000000000000000" pitchFamily="2" charset="0"/>
              </a:rPr>
              <a:t>Cheaper pricing available only for registered Amazon Business customers.</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1F3C"/>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461963" indent="-461963" defTabSz="914354"/>
            <a:r>
              <a:rPr lang="en-US" sz="1600" b="1" dirty="0">
                <a:solidFill>
                  <a:schemeClr val="accent3"/>
                </a:solidFill>
                <a:ea typeface="Amazon Ember" panose="020B0603020204020204" pitchFamily="34" charset="0"/>
                <a:cs typeface="Amazon Ember" panose="020B0603020204020204" pitchFamily="34" charset="0"/>
              </a:rPr>
              <a:t>Business-Only Selection</a:t>
            </a:r>
          </a:p>
          <a:p>
            <a:pPr marL="461963" indent="-234950" defTabSz="914354">
              <a:buFont typeface="Arial" panose="020B0604020202020204" pitchFamily="34" charset="0"/>
              <a:buChar char="•"/>
            </a:pPr>
            <a:r>
              <a:rPr lang="en-US" sz="1600" dirty="0">
                <a:solidFill>
                  <a:srgbClr val="474747"/>
                </a:solidFill>
                <a:ea typeface="Amazon Ember" panose="02000000000000000000" pitchFamily="2" charset="0"/>
              </a:rPr>
              <a:t>Business-only selection refers to items and offers that are only available for purchase by Amazon Business customers.</a:t>
            </a:r>
          </a:p>
          <a:p>
            <a:pPr marL="461963" indent="-461963" defTabSz="914354"/>
            <a:endParaRPr lang="en-US" sz="1600" dirty="0">
              <a:solidFill>
                <a:srgbClr val="474747"/>
              </a:solidFill>
              <a:latin typeface="Amazon Ember" panose="020B0603020204020204" pitchFamily="34" charset="0"/>
              <a:ea typeface="Amazon Ember" panose="020B0603020204020204" pitchFamily="34" charset="0"/>
              <a:cs typeface="Amazon Ember" panose="020B0603020204020204" pitchFamily="34" charset="0"/>
            </a:endParaRPr>
          </a:p>
          <a:p>
            <a:pPr defTabSz="914354">
              <a:defRPr/>
            </a:pPr>
            <a:r>
              <a:rPr kumimoji="0" lang="en-US" sz="1600" b="1" i="0" u="none" strike="noStrike" kern="1200" cap="none" spc="0" normalizeH="0" baseline="0" noProof="0" dirty="0">
                <a:ln>
                  <a:noFill/>
                </a:ln>
                <a:solidFill>
                  <a:schemeClr val="accent3"/>
                </a:solidFill>
                <a:effectLst/>
                <a:uLnTx/>
                <a:uFillTx/>
                <a:ea typeface="Amazon Ember" panose="020B0603020204020204" pitchFamily="34" charset="0"/>
                <a:cs typeface="Amazon Ember" panose="020B0603020204020204" pitchFamily="34" charset="0"/>
              </a:rPr>
              <a:t>Quantity Discounts and </a:t>
            </a:r>
            <a:r>
              <a:rPr lang="en-US" sz="1600" b="1" dirty="0">
                <a:solidFill>
                  <a:schemeClr val="accent3"/>
                </a:solidFill>
                <a:ea typeface="Amazon Ember" panose="020B0603020204020204" pitchFamily="34" charset="0"/>
              </a:rPr>
              <a:t>Limited Time Deals/Coupons</a:t>
            </a:r>
          </a:p>
          <a:p>
            <a:pPr marL="461963" marR="0" lvl="0" indent="-2349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74747"/>
                </a:solidFill>
                <a:effectLst/>
                <a:uLnTx/>
                <a:uFillTx/>
                <a:latin typeface="Amazon Ember Light"/>
                <a:ea typeface="Amazon Ember" panose="02000000000000000000" pitchFamily="2" charset="0"/>
                <a:cs typeface="+mn-cs"/>
              </a:rPr>
              <a:t>Volume-tiered discounts</a:t>
            </a:r>
          </a:p>
          <a:p>
            <a:pPr marL="227013" marR="0" lvl="0" algn="l" defTabSz="914354" rtl="0" eaLnBrk="1" fontAlgn="auto" latinLnBrk="0" hangingPunct="1">
              <a:lnSpc>
                <a:spcPct val="100000"/>
              </a:lnSpc>
              <a:spcBef>
                <a:spcPts val="0"/>
              </a:spcBef>
              <a:spcAft>
                <a:spcPts val="0"/>
              </a:spcAft>
              <a:buClrTx/>
              <a:buSzTx/>
              <a:tabLst/>
              <a:defRPr/>
            </a:pPr>
            <a:endParaRPr lang="en-US" sz="1600" noProof="0" dirty="0">
              <a:solidFill>
                <a:srgbClr val="474747"/>
              </a:solidFill>
              <a:ea typeface="Amazon Ember" panose="02000000000000000000" pitchFamily="2" charset="0"/>
            </a:endParaRPr>
          </a:p>
          <a:p>
            <a:pPr marL="461963" indent="-461963" defTabSz="914354"/>
            <a:r>
              <a:rPr lang="en-US" sz="1600" b="1" dirty="0">
                <a:solidFill>
                  <a:schemeClr val="accent3"/>
                </a:solidFill>
                <a:ea typeface="Amazon Ember" panose="020B0603020204020204" pitchFamily="34" charset="0"/>
                <a:cs typeface="Amazon Ember" panose="020B0603020204020204" pitchFamily="34" charset="0"/>
              </a:rPr>
              <a:t>Amazon Business Analytics</a:t>
            </a:r>
          </a:p>
          <a:p>
            <a:pPr marL="461963" indent="-234950" defTabSz="914354">
              <a:buFont typeface="Arial" panose="020B0604020202020204" pitchFamily="34" charset="0"/>
              <a:buChar char="•"/>
            </a:pPr>
            <a:r>
              <a:rPr lang="en-US" sz="1600" dirty="0">
                <a:solidFill>
                  <a:srgbClr val="474747"/>
                </a:solidFill>
                <a:ea typeface="Amazon Ember" panose="02000000000000000000" pitchFamily="2" charset="0"/>
              </a:rPr>
              <a:t>Use Amazon Business Analytics to view data about your orders, create and filter reports based on your business needs, and view both charts and tables. </a:t>
            </a:r>
            <a:r>
              <a:rPr lang="en-US" sz="1600" dirty="0">
                <a:solidFill>
                  <a:srgbClr val="474747"/>
                </a:solidFill>
                <a:ea typeface="Amazon Ember" panose="02000000000000000000" pitchFamily="2" charset="0"/>
                <a:hlinkClick r:id="rId2"/>
              </a:rPr>
              <a:t>Click</a:t>
            </a:r>
            <a:r>
              <a:rPr lang="en-US" sz="1600" dirty="0">
                <a:solidFill>
                  <a:srgbClr val="474747"/>
                </a:solidFill>
                <a:ea typeface="Amazon Ember" panose="02000000000000000000" pitchFamily="2" charset="0"/>
              </a:rPr>
              <a:t> to learn more.</a:t>
            </a:r>
          </a:p>
          <a:p>
            <a:pPr marL="227013" marR="0" lvl="0" algn="l" defTabSz="914354"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474747"/>
              </a:solidFill>
              <a:effectLst/>
              <a:uLnTx/>
              <a:uFillTx/>
              <a:latin typeface="Amazon Ember Light"/>
              <a:ea typeface="Amazon Ember" panose="02000000000000000000" pitchFamily="2" charset="0"/>
              <a:cs typeface="+mn-cs"/>
            </a:endParaRPr>
          </a:p>
          <a:p>
            <a:pPr marL="461963" marR="0" lvl="0" indent="-2349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474747"/>
              </a:solidFill>
              <a:latin typeface="Amazon Ember Light"/>
              <a:ea typeface="Amazon Ember" panose="02000000000000000000" pitchFamily="2" charset="0"/>
            </a:endParaRPr>
          </a:p>
          <a:p>
            <a:pPr marL="461963" marR="0" lvl="0" indent="-2349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74747"/>
              </a:solidFill>
              <a:effectLst/>
              <a:uLnTx/>
              <a:uFillTx/>
              <a:latin typeface="Amazon Ember Light"/>
              <a:ea typeface="Amazon Ember" panose="02000000000000000000" pitchFamily="2" charset="0"/>
              <a:cs typeface="+mn-cs"/>
            </a:endParaRPr>
          </a:p>
        </p:txBody>
      </p:sp>
      <p:pic>
        <p:nvPicPr>
          <p:cNvPr id="8" name="Picture 7">
            <a:extLst>
              <a:ext uri="{FF2B5EF4-FFF2-40B4-BE49-F238E27FC236}">
                <a16:creationId xmlns:a16="http://schemas.microsoft.com/office/drawing/2014/main" id="{495B9C64-493C-4192-A0F2-FF2B99C372BF}"/>
              </a:ext>
            </a:extLst>
          </p:cNvPr>
          <p:cNvPicPr>
            <a:picLocks noChangeAspect="1"/>
          </p:cNvPicPr>
          <p:nvPr/>
        </p:nvPicPr>
        <p:blipFill>
          <a:blip r:embed="rId3"/>
          <a:stretch>
            <a:fillRect/>
          </a:stretch>
        </p:blipFill>
        <p:spPr>
          <a:xfrm>
            <a:off x="7727853" y="2036028"/>
            <a:ext cx="2390775" cy="6858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466DE9B-9902-4CC4-8FFB-BBB7B83349D8}"/>
              </a:ext>
            </a:extLst>
          </p:cNvPr>
          <p:cNvPicPr>
            <a:picLocks noChangeAspect="1"/>
          </p:cNvPicPr>
          <p:nvPr/>
        </p:nvPicPr>
        <p:blipFill>
          <a:blip r:embed="rId4"/>
          <a:stretch>
            <a:fillRect/>
          </a:stretch>
        </p:blipFill>
        <p:spPr>
          <a:xfrm>
            <a:off x="7427815" y="3134345"/>
            <a:ext cx="2990850" cy="70485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4AE34EF-F04F-4C1C-B555-89D41C0D5EB1}"/>
              </a:ext>
            </a:extLst>
          </p:cNvPr>
          <p:cNvPicPr>
            <a:picLocks noChangeAspect="1"/>
          </p:cNvPicPr>
          <p:nvPr/>
        </p:nvPicPr>
        <p:blipFill>
          <a:blip r:embed="rId5"/>
          <a:stretch>
            <a:fillRect/>
          </a:stretch>
        </p:blipFill>
        <p:spPr>
          <a:xfrm>
            <a:off x="8037416" y="4251712"/>
            <a:ext cx="1771650" cy="48577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7412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746D2C-260D-4418-8527-1740A1C121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7" y="111874"/>
            <a:ext cx="3631944" cy="1241275"/>
          </a:xfrm>
          <a:prstGeom prst="rect">
            <a:avLst/>
          </a:prstGeom>
        </p:spPr>
      </p:pic>
      <p:sp>
        <p:nvSpPr>
          <p:cNvPr id="8" name="TextBox 7">
            <a:extLst>
              <a:ext uri="{FF2B5EF4-FFF2-40B4-BE49-F238E27FC236}">
                <a16:creationId xmlns:a16="http://schemas.microsoft.com/office/drawing/2014/main" id="{B754B7D1-A07D-4E30-995F-D0F83DDE9F1F}"/>
              </a:ext>
            </a:extLst>
          </p:cNvPr>
          <p:cNvSpPr txBox="1"/>
          <p:nvPr/>
        </p:nvSpPr>
        <p:spPr>
          <a:xfrm>
            <a:off x="7924839" y="354393"/>
            <a:ext cx="3544349" cy="369332"/>
          </a:xfrm>
          <a:prstGeom prst="rect">
            <a:avLst/>
          </a:prstGeom>
          <a:solidFill>
            <a:schemeClr val="tx2"/>
          </a:solidFill>
          <a:ln w="47625">
            <a:solidFill>
              <a:srgbClr val="FF0000"/>
            </a:solidFill>
          </a:ln>
        </p:spPr>
        <p:txBody>
          <a:bodyPr wrap="square" rtlCol="0">
            <a:spAutoFit/>
          </a:bodyPr>
          <a:lstStyle/>
          <a:p>
            <a:r>
              <a:rPr lang="en-US" dirty="0">
                <a:solidFill>
                  <a:srgbClr val="FF0000"/>
                </a:solidFill>
                <a:latin typeface="Amazon Ember" panose="020B0603020204020204" pitchFamily="34" charset="0"/>
                <a:ea typeface="Amazon Ember" panose="020B0603020204020204" pitchFamily="34" charset="0"/>
                <a:cs typeface="Amazon Ember" panose="020B0603020204020204" pitchFamily="34" charset="0"/>
              </a:rPr>
              <a:t>DELETE: IF BP IS NOT IN SCOPE</a:t>
            </a:r>
            <a:endParaRPr lang="en-US" dirty="0"/>
          </a:p>
        </p:txBody>
      </p:sp>
      <p:sp>
        <p:nvSpPr>
          <p:cNvPr id="9" name="Rectangle 8">
            <a:extLst>
              <a:ext uri="{FF2B5EF4-FFF2-40B4-BE49-F238E27FC236}">
                <a16:creationId xmlns:a16="http://schemas.microsoft.com/office/drawing/2014/main" id="{39F6BD52-B89F-4037-9905-2189BF05B53C}"/>
              </a:ext>
            </a:extLst>
          </p:cNvPr>
          <p:cNvSpPr/>
          <p:nvPr/>
        </p:nvSpPr>
        <p:spPr>
          <a:xfrm>
            <a:off x="314854" y="1975854"/>
            <a:ext cx="5291060" cy="3970318"/>
          </a:xfrm>
          <a:prstGeom prst="rect">
            <a:avLst/>
          </a:prstGeom>
        </p:spPr>
        <p:txBody>
          <a:bodyPr wrap="square">
            <a:spAutoFit/>
          </a:bodyPr>
          <a:lstStyle/>
          <a:p>
            <a:pPr marL="461963" indent="-461963" defTabSz="914354"/>
            <a:r>
              <a:rPr lang="en-US" sz="1600" b="1" dirty="0">
                <a:solidFill>
                  <a:srgbClr val="007CB6"/>
                </a:solidFill>
                <a:ea typeface="Amazon Ember" panose="020B0603020204020204" pitchFamily="34" charset="0"/>
                <a:cs typeface="Amazon Ember" panose="020B0603020204020204" pitchFamily="34" charset="0"/>
              </a:rPr>
              <a:t>Take Advantage of Amazon of </a:t>
            </a:r>
            <a:r>
              <a:rPr lang="en-US" sz="1600" b="1" dirty="0">
                <a:solidFill>
                  <a:schemeClr val="accent3"/>
                </a:solidFill>
                <a:ea typeface="Amazon Ember" panose="020B0603020204020204" pitchFamily="34" charset="0"/>
                <a:cs typeface="Amazon Ember" panose="020B0603020204020204" pitchFamily="34" charset="0"/>
              </a:rPr>
              <a:t>Business Prime Shipping</a:t>
            </a:r>
          </a:p>
          <a:p>
            <a:pPr marL="461963" indent="-234950" defTabSz="914354">
              <a:buFont typeface="Arial" panose="020B0604020202020204" pitchFamily="34" charset="0"/>
              <a:buChar char="•"/>
            </a:pPr>
            <a:r>
              <a:rPr lang="en-US" sz="1400" dirty="0">
                <a:solidFill>
                  <a:srgbClr val="474747"/>
                </a:solidFill>
                <a:ea typeface="Amazon Ember" panose="02000000000000000000" pitchFamily="2" charset="0"/>
              </a:rPr>
              <a:t>Once Business Prime Shipping has been purchased, it provides Free Two-Day Shipping on eligible items for all users in the business account. There are multiple pricing tiers to meet the needs of businesses of all sizes. </a:t>
            </a:r>
            <a:r>
              <a:rPr lang="en-US" sz="1400" dirty="0">
                <a:solidFill>
                  <a:srgbClr val="474747"/>
                </a:solidFill>
                <a:ea typeface="Amazon Ember" panose="02000000000000000000" pitchFamily="2" charset="0"/>
                <a:hlinkClick r:id="rId3"/>
              </a:rPr>
              <a:t>Click</a:t>
            </a:r>
            <a:r>
              <a:rPr lang="en-US" sz="1400" dirty="0">
                <a:solidFill>
                  <a:srgbClr val="474747"/>
                </a:solidFill>
                <a:ea typeface="Amazon Ember" panose="02000000000000000000" pitchFamily="2" charset="0"/>
              </a:rPr>
              <a:t> to learn more. </a:t>
            </a:r>
          </a:p>
          <a:p>
            <a:pPr marL="171450"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222D3A"/>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CB6"/>
                </a:solidFill>
                <a:effectLst/>
                <a:uLnTx/>
                <a:uFillTx/>
                <a:ea typeface="Amazon Ember" panose="020B0603020204020204" pitchFamily="34" charset="0"/>
                <a:cs typeface="Amazon Ember" panose="020B0603020204020204" pitchFamily="34" charset="0"/>
              </a:rPr>
              <a:t>Prime Eligibility – Fulfilled by Amazon</a:t>
            </a:r>
            <a:endParaRPr kumimoji="0" lang="en-US" sz="1600" b="0" i="0" u="none" strike="noStrike" kern="1200" cap="none" spc="0" normalizeH="0" baseline="0" noProof="0" dirty="0">
              <a:ln>
                <a:noFill/>
              </a:ln>
              <a:solidFill>
                <a:srgbClr val="007CB6"/>
              </a:solidFill>
              <a:effectLst/>
              <a:uLnTx/>
              <a:uFillTx/>
              <a:ea typeface="Amazon Ember" panose="020B0603020204020204" pitchFamily="34" charset="0"/>
              <a:cs typeface="Amazon Ember" panose="020B0603020204020204" pitchFamily="34" charset="0"/>
            </a:endParaRPr>
          </a:p>
          <a:p>
            <a:pPr marL="398463" indent="-227013">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ea typeface="Amazon Ember" panose="02000000000000000000" pitchFamily="2" charset="0"/>
                <a:cs typeface="+mn-cs"/>
              </a:rPr>
              <a:t>Prime eligible items are </a:t>
            </a:r>
            <a:r>
              <a:rPr kumimoji="0" lang="en-US" sz="1400" b="0" i="0" u="none" strike="noStrike" kern="1200" cap="none" spc="0" normalizeH="0" baseline="0" noProof="0" dirty="0">
                <a:ln>
                  <a:noFill/>
                </a:ln>
                <a:solidFill>
                  <a:prstClr val="black"/>
                </a:solidFill>
                <a:effectLst/>
                <a:uLnTx/>
                <a:uFillTx/>
                <a:ea typeface="Amazon Ember" panose="020B0603020204020204" pitchFamily="34" charset="0"/>
                <a:cs typeface="Amazon Ember" panose="020B0603020204020204" pitchFamily="34" charset="0"/>
              </a:rPr>
              <a:t>fulfilled by Amazon. </a:t>
            </a:r>
            <a:r>
              <a:rPr kumimoji="0" lang="en-US" sz="1400" b="0" i="0" u="none" strike="noStrike" kern="1200" cap="none" spc="0" normalizeH="0" baseline="0" noProof="0" dirty="0">
                <a:ln>
                  <a:noFill/>
                </a:ln>
                <a:solidFill>
                  <a:prstClr val="black"/>
                </a:solidFill>
                <a:effectLst/>
                <a:uLnTx/>
                <a:uFillTx/>
                <a:ea typeface="Amazon Ember" panose="02000000000000000000" pitchFamily="2" charset="0"/>
                <a:cs typeface="+mn-cs"/>
              </a:rPr>
              <a:t>We recommend searching for prime eligible items</a:t>
            </a:r>
            <a:r>
              <a:rPr lang="en-US" sz="1400" dirty="0">
                <a:solidFill>
                  <a:prstClr val="black"/>
                </a:solidFill>
                <a:ea typeface="Amazon Ember" panose="02000000000000000000" pitchFamily="2" charset="0"/>
              </a:rPr>
              <a:t> to ensure</a:t>
            </a:r>
            <a:r>
              <a:rPr lang="en-US" sz="1400" dirty="0">
                <a:solidFill>
                  <a:srgbClr val="222D3A"/>
                </a:solidFill>
                <a:ea typeface="Amazon Ember" panose="02000000000000000000" pitchFamily="2" charset="0"/>
              </a:rPr>
              <a:t> that your products arrive on time and as expected. All products clearly mark who the seller is on the product detail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srgbClr val="5B9BD5">
                  <a:lumMod val="75000"/>
                </a:srgbClr>
              </a:solidFill>
              <a:effectLst/>
              <a:uLnTx/>
              <a:uFillTx/>
              <a:latin typeface="Amazon Ember Light"/>
              <a:ea typeface="Amazon Ember"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CB6"/>
                </a:solidFill>
                <a:effectLst/>
                <a:uLnTx/>
                <a:uFillTx/>
                <a:ea typeface="Amazon Ember" panose="020B0603020204020204" pitchFamily="34" charset="0"/>
                <a:cs typeface="Amazon Ember" panose="020B0603020204020204" pitchFamily="34" charset="0"/>
              </a:rPr>
              <a:t>What’s not Included?</a:t>
            </a:r>
            <a:endParaRPr kumimoji="0" lang="en-US" sz="1600" b="0" i="0" u="none" strike="noStrike" kern="1200" cap="none" spc="0" normalizeH="0" baseline="0" noProof="0" dirty="0">
              <a:ln>
                <a:noFill/>
              </a:ln>
              <a:solidFill>
                <a:srgbClr val="007CB6"/>
              </a:solidFill>
              <a:effectLst/>
              <a:uLnTx/>
              <a:uFillTx/>
              <a:ea typeface="Amazon Ember" panose="020B0603020204020204" pitchFamily="34" charset="0"/>
              <a:cs typeface="Amazon Ember" panose="020B0603020204020204" pitchFamily="34" charset="0"/>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mazon Ember Light"/>
                <a:ea typeface="Amazon Ember" panose="02000000000000000000" pitchFamily="2" charset="0"/>
                <a:cs typeface="+mn-cs"/>
              </a:rPr>
              <a:t>Business Prime Shipping does not include additional Prime benefits such as Amazon Fresh, Pantry, Video, or Music.</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22D3A"/>
              </a:solidFill>
              <a:effectLst/>
              <a:uLnTx/>
              <a:uFillTx/>
              <a:latin typeface="Amazon Ember" panose="02000000000000000000" pitchFamily="2" charset="0"/>
              <a:ea typeface="Amazon Ember" panose="02000000000000000000" pitchFamily="2" charset="0"/>
              <a:cs typeface="+mn-cs"/>
            </a:endParaRPr>
          </a:p>
        </p:txBody>
      </p:sp>
      <p:pic>
        <p:nvPicPr>
          <p:cNvPr id="10" name="Picture 9">
            <a:extLst>
              <a:ext uri="{FF2B5EF4-FFF2-40B4-BE49-F238E27FC236}">
                <a16:creationId xmlns:a16="http://schemas.microsoft.com/office/drawing/2014/main" id="{2EDE93DB-F578-4C63-AA26-0F050BD80AE0}"/>
              </a:ext>
            </a:extLst>
          </p:cNvPr>
          <p:cNvPicPr>
            <a:picLocks noChangeAspect="1"/>
          </p:cNvPicPr>
          <p:nvPr/>
        </p:nvPicPr>
        <p:blipFill>
          <a:blip r:embed="rId4"/>
          <a:stretch>
            <a:fillRect/>
          </a:stretch>
        </p:blipFill>
        <p:spPr>
          <a:xfrm>
            <a:off x="5951440" y="2299184"/>
            <a:ext cx="5895033" cy="2421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ounded Rectangle 12">
            <a:extLst>
              <a:ext uri="{FF2B5EF4-FFF2-40B4-BE49-F238E27FC236}">
                <a16:creationId xmlns:a16="http://schemas.microsoft.com/office/drawing/2014/main" id="{8E742C56-7BD4-41C1-9228-F7BCDE2B012B}"/>
              </a:ext>
            </a:extLst>
          </p:cNvPr>
          <p:cNvSpPr/>
          <p:nvPr/>
        </p:nvSpPr>
        <p:spPr>
          <a:xfrm>
            <a:off x="10963275" y="3831860"/>
            <a:ext cx="845344" cy="214606"/>
          </a:xfrm>
          <a:prstGeom prst="roundRect">
            <a:avLst>
              <a:gd name="adj"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2" name="Rounded Rectangle 12">
            <a:extLst>
              <a:ext uri="{FF2B5EF4-FFF2-40B4-BE49-F238E27FC236}">
                <a16:creationId xmlns:a16="http://schemas.microsoft.com/office/drawing/2014/main" id="{87C477B3-83EB-45CC-9DF5-CFE1E125C7D6}"/>
              </a:ext>
            </a:extLst>
          </p:cNvPr>
          <p:cNvSpPr/>
          <p:nvPr/>
        </p:nvSpPr>
        <p:spPr>
          <a:xfrm>
            <a:off x="10999143" y="2609850"/>
            <a:ext cx="405457" cy="13548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13" name="Picture 12">
            <a:extLst>
              <a:ext uri="{FF2B5EF4-FFF2-40B4-BE49-F238E27FC236}">
                <a16:creationId xmlns:a16="http://schemas.microsoft.com/office/drawing/2014/main" id="{E73729F8-622D-40A3-929D-4912C14CD91E}"/>
              </a:ext>
            </a:extLst>
          </p:cNvPr>
          <p:cNvPicPr>
            <a:picLocks noChangeAspect="1"/>
          </p:cNvPicPr>
          <p:nvPr/>
        </p:nvPicPr>
        <p:blipFill>
          <a:blip r:embed="rId5"/>
          <a:stretch>
            <a:fillRect/>
          </a:stretch>
        </p:blipFill>
        <p:spPr>
          <a:xfrm>
            <a:off x="9027468" y="4810084"/>
            <a:ext cx="1971675" cy="4953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Rounded Rectangle 12">
            <a:extLst>
              <a:ext uri="{FF2B5EF4-FFF2-40B4-BE49-F238E27FC236}">
                <a16:creationId xmlns:a16="http://schemas.microsoft.com/office/drawing/2014/main" id="{480579ED-2D73-4A60-8C95-CBF3AFEE9233}"/>
              </a:ext>
            </a:extLst>
          </p:cNvPr>
          <p:cNvSpPr/>
          <p:nvPr/>
        </p:nvSpPr>
        <p:spPr>
          <a:xfrm>
            <a:off x="9008270" y="4810084"/>
            <a:ext cx="2000160" cy="495300"/>
          </a:xfrm>
          <a:prstGeom prst="roundRect">
            <a:avLst>
              <a:gd name="adj"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cxnSp>
        <p:nvCxnSpPr>
          <p:cNvPr id="15" name="Straight Connector 14">
            <a:extLst>
              <a:ext uri="{FF2B5EF4-FFF2-40B4-BE49-F238E27FC236}">
                <a16:creationId xmlns:a16="http://schemas.microsoft.com/office/drawing/2014/main" id="{3D3E70B6-1B5F-4060-87DF-205504F1C109}"/>
              </a:ext>
            </a:extLst>
          </p:cNvPr>
          <p:cNvCxnSpPr>
            <a:endCxn id="11" idx="1"/>
          </p:cNvCxnSpPr>
          <p:nvPr/>
        </p:nvCxnSpPr>
        <p:spPr>
          <a:xfrm flipV="1">
            <a:off x="10191750" y="3939163"/>
            <a:ext cx="771525" cy="870921"/>
          </a:xfrm>
          <a:prstGeom prst="line">
            <a:avLst/>
          </a:prstGeom>
          <a:ln w="34925"/>
        </p:spPr>
        <p:style>
          <a:lnRef idx="1">
            <a:schemeClr val="accent2"/>
          </a:lnRef>
          <a:fillRef idx="0">
            <a:schemeClr val="accent2"/>
          </a:fillRef>
          <a:effectRef idx="0">
            <a:schemeClr val="accent2"/>
          </a:effectRef>
          <a:fontRef idx="minor">
            <a:schemeClr val="tx1"/>
          </a:fontRef>
        </p:style>
      </p:cxnSp>
      <p:sp>
        <p:nvSpPr>
          <p:cNvPr id="18" name="Rounded Rectangle 2">
            <a:extLst>
              <a:ext uri="{FF2B5EF4-FFF2-40B4-BE49-F238E27FC236}">
                <a16:creationId xmlns:a16="http://schemas.microsoft.com/office/drawing/2014/main" id="{D012FB75-ABC0-4452-83F2-EF51CDFB3F74}"/>
              </a:ext>
            </a:extLst>
          </p:cNvPr>
          <p:cNvSpPr/>
          <p:nvPr/>
        </p:nvSpPr>
        <p:spPr>
          <a:xfrm>
            <a:off x="478751" y="124281"/>
            <a:ext cx="4460240" cy="1203003"/>
          </a:xfrm>
          <a:prstGeom prst="round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19" name="Picture 18">
            <a:extLst>
              <a:ext uri="{FF2B5EF4-FFF2-40B4-BE49-F238E27FC236}">
                <a16:creationId xmlns:a16="http://schemas.microsoft.com/office/drawing/2014/main" id="{4B19B467-CA29-4787-AFFF-383564345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191" y="-16750"/>
            <a:ext cx="4592540" cy="1568435"/>
          </a:xfrm>
          <a:prstGeom prst="rect">
            <a:avLst/>
          </a:prstGeom>
          <a:ln>
            <a:noFill/>
          </a:ln>
          <a:effectLst/>
        </p:spPr>
      </p:pic>
    </p:spTree>
    <p:extLst>
      <p:ext uri="{BB962C8B-B14F-4D97-AF65-F5344CB8AC3E}">
        <p14:creationId xmlns:p14="http://schemas.microsoft.com/office/powerpoint/2010/main" val="4067489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088EEB-4981-4DFB-A37C-56D44301E36D}"/>
              </a:ext>
            </a:extLst>
          </p:cNvPr>
          <p:cNvSpPr>
            <a:spLocks noGrp="1"/>
          </p:cNvSpPr>
          <p:nvPr>
            <p:ph type="body" sz="quarter" idx="10"/>
          </p:nvPr>
        </p:nvSpPr>
        <p:spPr>
          <a:xfrm>
            <a:off x="422914" y="3429000"/>
            <a:ext cx="6465565" cy="1816415"/>
          </a:xfrm>
        </p:spPr>
        <p:txBody>
          <a:bodyPr>
            <a:normAutofit/>
          </a:bodyPr>
          <a:lstStyle/>
          <a:p>
            <a:pPr marL="0" indent="0">
              <a:buNone/>
            </a:pPr>
            <a:r>
              <a:rPr lang="en-US" sz="3200" dirty="0"/>
              <a:t>Registration &amp; Accessing the Amazon Business Account</a:t>
            </a:r>
          </a:p>
        </p:txBody>
      </p:sp>
      <p:sp>
        <p:nvSpPr>
          <p:cNvPr id="4" name="Title 3">
            <a:extLst>
              <a:ext uri="{FF2B5EF4-FFF2-40B4-BE49-F238E27FC236}">
                <a16:creationId xmlns:a16="http://schemas.microsoft.com/office/drawing/2014/main" id="{EBCA679B-F71B-48F3-939C-C068BDBD50EE}"/>
              </a:ext>
            </a:extLst>
          </p:cNvPr>
          <p:cNvSpPr>
            <a:spLocks noGrp="1"/>
          </p:cNvSpPr>
          <p:nvPr>
            <p:ph type="title" idx="4294967295"/>
          </p:nvPr>
        </p:nvSpPr>
        <p:spPr>
          <a:xfrm>
            <a:off x="0" y="377825"/>
            <a:ext cx="8069263" cy="365125"/>
          </a:xfrm>
        </p:spPr>
        <p:txBody>
          <a:bodyPr>
            <a:normAutofit fontScale="90000"/>
          </a:bodyPr>
          <a:lstStyle/>
          <a:p>
            <a:r>
              <a:rPr lang="en-US" sz="2400" dirty="0"/>
              <a:t>Business Account Access and Navigation</a:t>
            </a:r>
            <a:br>
              <a:rPr lang="en-US" sz="2400" dirty="0"/>
            </a:br>
            <a:endParaRPr lang="en-US" dirty="0"/>
          </a:p>
        </p:txBody>
      </p:sp>
    </p:spTree>
    <p:extLst>
      <p:ext uri="{BB962C8B-B14F-4D97-AF65-F5344CB8AC3E}">
        <p14:creationId xmlns:p14="http://schemas.microsoft.com/office/powerpoint/2010/main" val="180037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5FBA46C-5F26-402E-82CC-F4EBA91A6F8F}"/>
              </a:ext>
            </a:extLst>
          </p:cNvPr>
          <p:cNvSpPr>
            <a:spLocks noGrp="1"/>
          </p:cNvSpPr>
          <p:nvPr>
            <p:ph type="title"/>
          </p:nvPr>
        </p:nvSpPr>
        <p:spPr>
          <a:xfrm>
            <a:off x="829777" y="-177553"/>
            <a:ext cx="10515600" cy="1325563"/>
          </a:xfrm>
        </p:spPr>
        <p:txBody>
          <a:bodyPr/>
          <a:lstStyle/>
          <a:p>
            <a:r>
              <a:rPr lang="en-US" dirty="0"/>
              <a:t>Amazon Business Registration Scenarios</a:t>
            </a:r>
          </a:p>
        </p:txBody>
      </p:sp>
      <p:sp>
        <p:nvSpPr>
          <p:cNvPr id="6" name="Text Placeholder 2">
            <a:extLst>
              <a:ext uri="{FF2B5EF4-FFF2-40B4-BE49-F238E27FC236}">
                <a16:creationId xmlns:a16="http://schemas.microsoft.com/office/drawing/2014/main" id="{D88175FD-0D82-4564-B86A-E5FED44E9C2B}"/>
              </a:ext>
            </a:extLst>
          </p:cNvPr>
          <p:cNvSpPr txBox="1">
            <a:spLocks/>
          </p:cNvSpPr>
          <p:nvPr/>
        </p:nvSpPr>
        <p:spPr>
          <a:xfrm>
            <a:off x="857794" y="841985"/>
            <a:ext cx="103892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70C0"/>
                </a:solidFill>
                <a:latin typeface="+mn-lt"/>
              </a:rPr>
              <a:t>Depending on how you have used your work email on Amazon in the past, you will be prompted through a corresponding registration flow</a:t>
            </a:r>
          </a:p>
          <a:p>
            <a:endParaRPr lang="en-US" dirty="0">
              <a:solidFill>
                <a:srgbClr val="0070C0"/>
              </a:solidFill>
            </a:endParaRPr>
          </a:p>
        </p:txBody>
      </p:sp>
      <p:graphicFrame>
        <p:nvGraphicFramePr>
          <p:cNvPr id="7" name="Table 6">
            <a:extLst>
              <a:ext uri="{FF2B5EF4-FFF2-40B4-BE49-F238E27FC236}">
                <a16:creationId xmlns:a16="http://schemas.microsoft.com/office/drawing/2014/main" id="{3990B402-F43F-47A0-B3BD-B1438F88969E}"/>
              </a:ext>
            </a:extLst>
          </p:cNvPr>
          <p:cNvGraphicFramePr>
            <a:graphicFrameLocks noGrp="1"/>
          </p:cNvGraphicFramePr>
          <p:nvPr>
            <p:extLst>
              <p:ext uri="{D42A27DB-BD31-4B8C-83A1-F6EECF244321}">
                <p14:modId xmlns:p14="http://schemas.microsoft.com/office/powerpoint/2010/main" val="2798410377"/>
              </p:ext>
            </p:extLst>
          </p:nvPr>
        </p:nvGraphicFramePr>
        <p:xfrm>
          <a:off x="1716197" y="1518911"/>
          <a:ext cx="9126583" cy="4747641"/>
        </p:xfrm>
        <a:graphic>
          <a:graphicData uri="http://schemas.openxmlformats.org/drawingml/2006/table">
            <a:tbl>
              <a:tblPr firstRow="1" bandRow="1">
                <a:tableStyleId>{F5AB1C69-6EDB-4FF4-983F-18BD219EF322}</a:tableStyleId>
              </a:tblPr>
              <a:tblGrid>
                <a:gridCol w="2834251">
                  <a:extLst>
                    <a:ext uri="{9D8B030D-6E8A-4147-A177-3AD203B41FA5}">
                      <a16:colId xmlns:a16="http://schemas.microsoft.com/office/drawing/2014/main" val="573761971"/>
                    </a:ext>
                  </a:extLst>
                </a:gridCol>
                <a:gridCol w="6292332">
                  <a:extLst>
                    <a:ext uri="{9D8B030D-6E8A-4147-A177-3AD203B41FA5}">
                      <a16:colId xmlns:a16="http://schemas.microsoft.com/office/drawing/2014/main" val="2253109850"/>
                    </a:ext>
                  </a:extLst>
                </a:gridCol>
              </a:tblGrid>
              <a:tr h="345455">
                <a:tc>
                  <a:txBody>
                    <a:bodyPr/>
                    <a:lstStyle/>
                    <a:p>
                      <a:pPr algn="ctr"/>
                      <a:r>
                        <a:rPr lang="en-US" dirty="0"/>
                        <a:t>Persona</a:t>
                      </a:r>
                    </a:p>
                  </a:txBody>
                  <a:tcPr>
                    <a:solidFill>
                      <a:srgbClr val="182947"/>
                    </a:solidFill>
                  </a:tcPr>
                </a:tc>
                <a:tc>
                  <a:txBody>
                    <a:bodyPr/>
                    <a:lstStyle/>
                    <a:p>
                      <a:pPr algn="ctr"/>
                      <a:r>
                        <a:rPr lang="en-US" dirty="0"/>
                        <a:t>Objective</a:t>
                      </a:r>
                    </a:p>
                  </a:txBody>
                  <a:tcPr>
                    <a:solidFill>
                      <a:srgbClr val="182947"/>
                    </a:solidFill>
                  </a:tcPr>
                </a:tc>
                <a:extLst>
                  <a:ext uri="{0D108BD9-81ED-4DB2-BD59-A6C34878D82A}">
                    <a16:rowId xmlns:a16="http://schemas.microsoft.com/office/drawing/2014/main" val="1608110987"/>
                  </a:ext>
                </a:extLst>
              </a:tr>
              <a:tr h="404622">
                <a:tc>
                  <a:txBody>
                    <a:bodyPr/>
                    <a:lstStyle/>
                    <a:p>
                      <a:pPr algn="ctr"/>
                      <a:r>
                        <a:rPr lang="en-US" sz="1600" b="1" dirty="0">
                          <a:solidFill>
                            <a:schemeClr val="accent3"/>
                          </a:solidFill>
                          <a:latin typeface="+mj-lt"/>
                          <a:ea typeface="Amazon Ember Heavy" panose="020B0803020204020204" pitchFamily="34" charset="0"/>
                          <a:cs typeface="Amazon Ember Heavy" panose="020B0803020204020204" pitchFamily="34" charset="0"/>
                        </a:rPr>
                        <a:t>New User</a:t>
                      </a:r>
                    </a:p>
                  </a:txBody>
                  <a:tcPr anchor="ctr">
                    <a:solidFill>
                      <a:srgbClr val="FAFFFF"/>
                    </a:solidFill>
                  </a:tcPr>
                </a:tc>
                <a:tc>
                  <a:txBody>
                    <a:bodyPr/>
                    <a:lstStyle/>
                    <a:p>
                      <a:pPr marL="0" marR="0" lvl="0" indent="0" algn="l" defTabSz="685783"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r>
                        <a:rPr lang="en-US" sz="1300" b="0" baseline="0" dirty="0">
                          <a:effectLst/>
                          <a:latin typeface="+mn-lt"/>
                          <a:ea typeface="Amazon Ember" panose="02000000000000000000" pitchFamily="2" charset="0"/>
                          <a:cs typeface="Calibri Light" panose="020F0302020204030204" pitchFamily="34" charset="0"/>
                        </a:rPr>
                        <a:t>Has never used </a:t>
                      </a:r>
                      <a:r>
                        <a:rPr lang="en-US" sz="1300" u="none" kern="1200" dirty="0">
                          <a:solidFill>
                            <a:schemeClr val="tx1"/>
                          </a:solidFill>
                          <a:effectLst/>
                          <a:latin typeface="+mn-lt"/>
                          <a:ea typeface="Amazon Ember" panose="02000000000000000000" pitchFamily="2" charset="0"/>
                          <a:cs typeface="Calibri Light" panose="020F0302020204030204" pitchFamily="34" charset="0"/>
                        </a:rPr>
                        <a:t>email </a:t>
                      </a:r>
                      <a:r>
                        <a:rPr lang="en-US" sz="1300" b="0" baseline="0" dirty="0">
                          <a:effectLst/>
                          <a:latin typeface="+mn-lt"/>
                          <a:ea typeface="Amazon Ember" panose="02000000000000000000" pitchFamily="2" charset="0"/>
                          <a:cs typeface="Calibri Light" panose="020F0302020204030204" pitchFamily="34" charset="0"/>
                        </a:rPr>
                        <a:t>domain on any Amazon account</a:t>
                      </a:r>
                      <a:endParaRPr lang="en-US" sz="1300" b="0" dirty="0">
                        <a:effectLst/>
                        <a:latin typeface="+mn-lt"/>
                        <a:ea typeface="Amazon Ember" panose="02000000000000000000" pitchFamily="2" charset="0"/>
                        <a:cs typeface="Calibri Light" panose="020F0302020204030204" pitchFamily="34" charset="0"/>
                      </a:endParaRPr>
                    </a:p>
                  </a:txBody>
                  <a:tcPr anchor="ctr">
                    <a:solidFill>
                      <a:srgbClr val="FAFFFF"/>
                    </a:solidFill>
                  </a:tcPr>
                </a:tc>
                <a:extLst>
                  <a:ext uri="{0D108BD9-81ED-4DB2-BD59-A6C34878D82A}">
                    <a16:rowId xmlns:a16="http://schemas.microsoft.com/office/drawing/2014/main" val="4091335682"/>
                  </a:ext>
                </a:extLst>
              </a:tr>
              <a:tr h="13097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3"/>
                          </a:solidFill>
                          <a:latin typeface="+mj-lt"/>
                          <a:ea typeface="Amazon Ember Heavy" panose="020B0803020204020204" pitchFamily="34" charset="0"/>
                          <a:cs typeface="Amazon Ember Heavy" panose="020B0803020204020204" pitchFamily="34" charset="0"/>
                        </a:rPr>
                        <a:t>Existing Amazon.com account used for </a:t>
                      </a:r>
                      <a:r>
                        <a:rPr lang="en-US" sz="1600" b="1" i="1" dirty="0">
                          <a:solidFill>
                            <a:schemeClr val="accent3"/>
                          </a:solidFill>
                          <a:latin typeface="+mj-lt"/>
                          <a:ea typeface="Amazon Ember Heavy" panose="020B0803020204020204" pitchFamily="34" charset="0"/>
                          <a:cs typeface="Amazon Ember Heavy" panose="020B0803020204020204" pitchFamily="34" charset="0"/>
                        </a:rPr>
                        <a:t>Business Purchases</a:t>
                      </a:r>
                    </a:p>
                  </a:txBody>
                  <a:tcPr anchor="ctr">
                    <a:solidFill>
                      <a:schemeClr val="accent1">
                        <a:lumMod val="20000"/>
                        <a:lumOff val="80000"/>
                      </a:schemeClr>
                    </a:solidFill>
                  </a:tcPr>
                </a:tc>
                <a:tc>
                  <a:txBody>
                    <a:bodyPr/>
                    <a:lstStyle/>
                    <a:p>
                      <a:pPr marL="0" marR="0" lvl="0" indent="0" algn="l">
                        <a:lnSpc>
                          <a:spcPct val="107000"/>
                        </a:lnSpc>
                        <a:spcBef>
                          <a:spcPts val="0"/>
                        </a:spcBef>
                        <a:spcAft>
                          <a:spcPts val="0"/>
                        </a:spcAft>
                        <a:buFont typeface="Symbol" panose="05050102010706020507" pitchFamily="18" charset="2"/>
                        <a:buNone/>
                      </a:pPr>
                      <a:endParaRPr lang="en-US" sz="1400" kern="1200" dirty="0">
                        <a:solidFill>
                          <a:schemeClr val="tx1"/>
                        </a:solidFill>
                        <a:effectLst/>
                        <a:latin typeface="Amazon Ember" panose="02000000000000000000" pitchFamily="2" charset="0"/>
                        <a:ea typeface="Amazon Ember" panose="02000000000000000000" pitchFamily="2" charset="0"/>
                        <a:cs typeface="Calibri Light" panose="020F0302020204030204" pitchFamily="34" charset="0"/>
                      </a:endParaRPr>
                    </a:p>
                    <a:p>
                      <a:pPr marL="0" marR="0" lvl="0" indent="0" algn="l">
                        <a:lnSpc>
                          <a:spcPct val="107000"/>
                        </a:lnSpc>
                        <a:spcBef>
                          <a:spcPts val="0"/>
                        </a:spcBef>
                        <a:spcAft>
                          <a:spcPts val="0"/>
                        </a:spcAft>
                        <a:buFont typeface="Symbol" panose="05050102010706020507" pitchFamily="18" charset="2"/>
                        <a:buNone/>
                      </a:pPr>
                      <a:r>
                        <a:rPr lang="en-US" sz="1300" kern="1200" dirty="0">
                          <a:solidFill>
                            <a:schemeClr val="tx1"/>
                          </a:solidFill>
                          <a:effectLst/>
                          <a:latin typeface="+mn-lt"/>
                          <a:ea typeface="Amazon Ember" panose="02000000000000000000" pitchFamily="2" charset="0"/>
                          <a:cs typeface="Calibri Light" panose="020F0302020204030204" pitchFamily="34" charset="0"/>
                        </a:rPr>
                        <a:t>Amazon User has </a:t>
                      </a:r>
                      <a:r>
                        <a:rPr lang="en-US" sz="1300" u="none" kern="1200" dirty="0">
                          <a:solidFill>
                            <a:schemeClr val="tx1"/>
                          </a:solidFill>
                          <a:effectLst/>
                          <a:latin typeface="+mn-lt"/>
                          <a:ea typeface="Amazon Ember" panose="02000000000000000000" pitchFamily="2" charset="0"/>
                          <a:cs typeface="Calibri Light" panose="020F0302020204030204" pitchFamily="34" charset="0"/>
                        </a:rPr>
                        <a:t>email</a:t>
                      </a:r>
                      <a:r>
                        <a:rPr lang="en-US" sz="1300" kern="1200" dirty="0">
                          <a:solidFill>
                            <a:schemeClr val="tx1"/>
                          </a:solidFill>
                          <a:effectLst/>
                          <a:latin typeface="+mn-lt"/>
                          <a:ea typeface="Amazon Ember" panose="02000000000000000000" pitchFamily="2" charset="0"/>
                          <a:cs typeface="Calibri Light" panose="020F0302020204030204" pitchFamily="34" charset="0"/>
                        </a:rPr>
                        <a:t> linked to Amazon. Since they have only made business purchases in the past, their order</a:t>
                      </a:r>
                      <a:r>
                        <a:rPr lang="en-US" sz="1300" kern="1200" baseline="0" dirty="0">
                          <a:solidFill>
                            <a:schemeClr val="tx1"/>
                          </a:solidFill>
                          <a:effectLst/>
                          <a:latin typeface="+mn-lt"/>
                          <a:ea typeface="Amazon Ember" panose="02000000000000000000" pitchFamily="2" charset="0"/>
                          <a:cs typeface="Calibri Light" panose="020F0302020204030204" pitchFamily="34" charset="0"/>
                        </a:rPr>
                        <a:t> history and account information (payment methods, addresses, etc.) should be converted/migrated to the centralized Business account.</a:t>
                      </a:r>
                    </a:p>
                    <a:p>
                      <a:pPr marL="0" marR="0" lvl="0" indent="0" algn="l">
                        <a:lnSpc>
                          <a:spcPct val="107000"/>
                        </a:lnSpc>
                        <a:spcBef>
                          <a:spcPts val="0"/>
                        </a:spcBef>
                        <a:spcAft>
                          <a:spcPts val="0"/>
                        </a:spcAft>
                        <a:buFont typeface="Symbol" panose="05050102010706020507" pitchFamily="18" charset="2"/>
                        <a:buNone/>
                      </a:pPr>
                      <a:endParaRPr lang="en-US" sz="1400" kern="1200" dirty="0">
                        <a:solidFill>
                          <a:schemeClr val="tx1"/>
                        </a:solidFill>
                        <a:effectLst/>
                        <a:latin typeface="Amazon Ember" panose="02000000000000000000" pitchFamily="2" charset="0"/>
                        <a:ea typeface="Amazon Ember" panose="02000000000000000000" pitchFamily="2" charset="0"/>
                        <a:cs typeface="Calibri Light" panose="020F030202020403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2901123298"/>
                  </a:ext>
                </a:extLst>
              </a:tr>
              <a:tr h="1223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3"/>
                          </a:solidFill>
                          <a:latin typeface="+mj-lt"/>
                          <a:ea typeface="Amazon Ember Heavy" panose="020B0803020204020204" pitchFamily="34" charset="0"/>
                          <a:cs typeface="Amazon Ember Heavy" panose="020B0803020204020204" pitchFamily="34" charset="0"/>
                        </a:rPr>
                        <a:t>Existing Amazon.com account used for </a:t>
                      </a:r>
                      <a:r>
                        <a:rPr lang="en-US" sz="1600" b="1" i="1" dirty="0">
                          <a:solidFill>
                            <a:schemeClr val="accent3"/>
                          </a:solidFill>
                          <a:latin typeface="+mj-lt"/>
                          <a:ea typeface="Amazon Ember Heavy" panose="020B0803020204020204" pitchFamily="34" charset="0"/>
                          <a:cs typeface="Amazon Ember Heavy" panose="020B0803020204020204" pitchFamily="34" charset="0"/>
                        </a:rPr>
                        <a:t>Personal Purchases</a:t>
                      </a:r>
                    </a:p>
                  </a:txBody>
                  <a:tcPr anchor="ctr">
                    <a:solidFill>
                      <a:srgbClr val="FAFFFF"/>
                    </a:solidFill>
                  </a:tcPr>
                </a:tc>
                <a:tc>
                  <a:txBody>
                    <a:bodyPr/>
                    <a:lstStyle/>
                    <a:p>
                      <a:pPr marL="0" marR="0" lvl="0" indent="0" algn="l" defTabSz="4572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400" kern="1200" dirty="0">
                        <a:solidFill>
                          <a:schemeClr val="tx1"/>
                        </a:solidFill>
                        <a:effectLst/>
                        <a:latin typeface="Amazon Ember" panose="02000000000000000000" pitchFamily="2" charset="0"/>
                        <a:ea typeface="Amazon Ember" panose="02000000000000000000" pitchFamily="2" charset="0"/>
                        <a:cs typeface="Calibri Light" panose="020F0302020204030204" pitchFamily="34" charset="0"/>
                      </a:endParaRPr>
                    </a:p>
                    <a:p>
                      <a:pPr marL="0" marR="0" lvl="0" indent="0" algn="l" defTabSz="4572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300" kern="1200" dirty="0">
                          <a:solidFill>
                            <a:schemeClr val="tx1"/>
                          </a:solidFill>
                          <a:effectLst/>
                          <a:latin typeface="+mn-lt"/>
                          <a:ea typeface="Amazon Ember" panose="02000000000000000000" pitchFamily="2" charset="0"/>
                          <a:cs typeface="Calibri Light" panose="020F0302020204030204" pitchFamily="34" charset="0"/>
                        </a:rPr>
                        <a:t>Amazon User has </a:t>
                      </a:r>
                      <a:r>
                        <a:rPr lang="en-US" sz="1300" u="none" kern="1200" dirty="0">
                          <a:solidFill>
                            <a:schemeClr val="tx1"/>
                          </a:solidFill>
                          <a:effectLst/>
                          <a:latin typeface="+mn-lt"/>
                          <a:ea typeface="Amazon Ember" panose="02000000000000000000" pitchFamily="2" charset="0"/>
                          <a:cs typeface="Calibri Light" panose="020F0302020204030204" pitchFamily="34" charset="0"/>
                        </a:rPr>
                        <a:t>email</a:t>
                      </a:r>
                      <a:r>
                        <a:rPr lang="en-US" sz="1300" kern="1200" dirty="0">
                          <a:solidFill>
                            <a:schemeClr val="tx1"/>
                          </a:solidFill>
                          <a:effectLst/>
                          <a:latin typeface="+mn-lt"/>
                          <a:ea typeface="Amazon Ember" panose="02000000000000000000" pitchFamily="2" charset="0"/>
                          <a:cs typeface="Calibri Light" panose="020F0302020204030204" pitchFamily="34" charset="0"/>
                        </a:rPr>
                        <a:t> linked to Amazon. Since they may have made personal purchases, they would like to transfer all previous order history and account information to a personal email,</a:t>
                      </a:r>
                      <a:r>
                        <a:rPr lang="en-US" sz="1300" kern="1200" baseline="0" dirty="0">
                          <a:solidFill>
                            <a:schemeClr val="tx1"/>
                          </a:solidFill>
                          <a:effectLst/>
                          <a:latin typeface="+mn-lt"/>
                          <a:ea typeface="Amazon Ember" panose="02000000000000000000" pitchFamily="2" charset="0"/>
                          <a:cs typeface="Calibri Light" panose="020F0302020204030204" pitchFamily="34" charset="0"/>
                        </a:rPr>
                        <a:t> and start a clear profile in the new centralized Business account.</a:t>
                      </a:r>
                    </a:p>
                    <a:p>
                      <a:pPr marL="0" marR="0" lvl="0" indent="0" algn="l" defTabSz="4572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400" dirty="0">
                        <a:effectLst/>
                        <a:latin typeface="Amazon Ember" panose="02000000000000000000" pitchFamily="2" charset="0"/>
                        <a:ea typeface="Amazon Ember" panose="02000000000000000000" pitchFamily="2" charset="0"/>
                        <a:cs typeface="Calibri Light" panose="020F0302020204030204" pitchFamily="34" charset="0"/>
                      </a:endParaRPr>
                    </a:p>
                  </a:txBody>
                  <a:tcPr marL="44258" marR="44258" marT="0" marB="0" anchor="ctr">
                    <a:solidFill>
                      <a:srgbClr val="FAFFFF"/>
                    </a:solidFill>
                  </a:tcPr>
                </a:tc>
                <a:extLst>
                  <a:ext uri="{0D108BD9-81ED-4DB2-BD59-A6C34878D82A}">
                    <a16:rowId xmlns:a16="http://schemas.microsoft.com/office/drawing/2014/main" val="3086734617"/>
                  </a:ext>
                </a:extLst>
              </a:tr>
              <a:tr h="1223366">
                <a:tc>
                  <a:txBody>
                    <a:bodyPr/>
                    <a:lstStyle/>
                    <a:p>
                      <a:pPr algn="ctr"/>
                      <a:r>
                        <a:rPr lang="en-US" sz="1600" b="1" dirty="0">
                          <a:solidFill>
                            <a:schemeClr val="accent3"/>
                          </a:solidFill>
                          <a:latin typeface="+mj-lt"/>
                          <a:ea typeface="Amazon Ember Heavy" panose="020B0803020204020204" pitchFamily="34" charset="0"/>
                          <a:cs typeface="Amazon Ember Heavy" panose="020B0803020204020204" pitchFamily="34" charset="0"/>
                        </a:rPr>
                        <a:t>Existing Amazon Business </a:t>
                      </a:r>
                    </a:p>
                  </a:txBody>
                  <a:tcPr anchor="ctr">
                    <a:solidFill>
                      <a:schemeClr val="accent1">
                        <a:lumMod val="20000"/>
                        <a:lumOff val="80000"/>
                      </a:schemeClr>
                    </a:solidFill>
                  </a:tcPr>
                </a:tc>
                <a:tc>
                  <a:txBody>
                    <a:bodyPr/>
                    <a:lstStyle/>
                    <a:p>
                      <a:pPr marL="0" marR="0" lvl="0" indent="0" algn="l">
                        <a:lnSpc>
                          <a:spcPct val="107000"/>
                        </a:lnSpc>
                        <a:spcBef>
                          <a:spcPts val="0"/>
                        </a:spcBef>
                        <a:spcAft>
                          <a:spcPts val="0"/>
                        </a:spcAft>
                        <a:buFont typeface="Symbol" panose="05050102010706020507" pitchFamily="18" charset="2"/>
                        <a:buNone/>
                      </a:pPr>
                      <a:endParaRPr lang="en-US" sz="1400" b="0" u="none" kern="1200" dirty="0">
                        <a:solidFill>
                          <a:schemeClr val="tx1"/>
                        </a:solidFill>
                        <a:effectLst/>
                        <a:latin typeface="Amazon Ember" panose="02000000000000000000" pitchFamily="2" charset="0"/>
                        <a:ea typeface="Amazon Ember" panose="02000000000000000000" pitchFamily="2" charset="0"/>
                        <a:cs typeface="Calibri Light" panose="020F0302020204030204" pitchFamily="34" charset="0"/>
                      </a:endParaRPr>
                    </a:p>
                    <a:p>
                      <a:pPr marL="0" marR="0" lvl="0" indent="0" algn="l">
                        <a:lnSpc>
                          <a:spcPct val="107000"/>
                        </a:lnSpc>
                        <a:spcBef>
                          <a:spcPts val="0"/>
                        </a:spcBef>
                        <a:spcAft>
                          <a:spcPts val="0"/>
                        </a:spcAft>
                        <a:buFont typeface="Symbol" panose="05050102010706020507" pitchFamily="18" charset="2"/>
                        <a:buNone/>
                      </a:pPr>
                      <a:r>
                        <a:rPr lang="en-US" sz="1300" b="0" u="none" kern="1200" dirty="0">
                          <a:solidFill>
                            <a:schemeClr val="tx1"/>
                          </a:solidFill>
                          <a:effectLst/>
                          <a:latin typeface="+mn-lt"/>
                          <a:ea typeface="Amazon Ember" panose="02000000000000000000" pitchFamily="2" charset="0"/>
                          <a:cs typeface="Calibri Light" panose="020F0302020204030204" pitchFamily="34" charset="0"/>
                        </a:rPr>
                        <a:t>Amazon</a:t>
                      </a:r>
                      <a:r>
                        <a:rPr lang="en-US" sz="1300" b="0" u="none" kern="1200" baseline="0" dirty="0">
                          <a:solidFill>
                            <a:schemeClr val="tx1"/>
                          </a:solidFill>
                          <a:effectLst/>
                          <a:latin typeface="+mn-lt"/>
                          <a:ea typeface="Amazon Ember" panose="02000000000000000000" pitchFamily="2" charset="0"/>
                          <a:cs typeface="Calibri Light" panose="020F0302020204030204" pitchFamily="34" charset="0"/>
                        </a:rPr>
                        <a:t> </a:t>
                      </a:r>
                      <a:r>
                        <a:rPr lang="en-US" sz="1300" b="0" i="1" u="sng" kern="1200" dirty="0">
                          <a:solidFill>
                            <a:schemeClr val="tx1"/>
                          </a:solidFill>
                          <a:effectLst/>
                          <a:latin typeface="+mn-lt"/>
                          <a:ea typeface="Amazon Ember" panose="02000000000000000000" pitchFamily="2" charset="0"/>
                          <a:cs typeface="Calibri Light" panose="020F0302020204030204" pitchFamily="34" charset="0"/>
                        </a:rPr>
                        <a:t>Business</a:t>
                      </a:r>
                      <a:r>
                        <a:rPr lang="en-US" sz="1300" b="0" i="1" u="none" kern="1200" dirty="0">
                          <a:solidFill>
                            <a:schemeClr val="tx1"/>
                          </a:solidFill>
                          <a:effectLst/>
                          <a:latin typeface="+mn-lt"/>
                          <a:ea typeface="Amazon Ember" panose="02000000000000000000" pitchFamily="2" charset="0"/>
                          <a:cs typeface="Calibri Light" panose="020F0302020204030204" pitchFamily="34" charset="0"/>
                        </a:rPr>
                        <a:t> </a:t>
                      </a:r>
                      <a:r>
                        <a:rPr lang="en-US" sz="1300" b="0" u="none" kern="1200" dirty="0">
                          <a:solidFill>
                            <a:schemeClr val="tx1"/>
                          </a:solidFill>
                          <a:effectLst/>
                          <a:latin typeface="+mn-lt"/>
                          <a:ea typeface="Amazon Ember" panose="02000000000000000000" pitchFamily="2" charset="0"/>
                          <a:cs typeface="Calibri Light" panose="020F0302020204030204" pitchFamily="34" charset="0"/>
                        </a:rPr>
                        <a:t>User </a:t>
                      </a:r>
                      <a:r>
                        <a:rPr lang="en-US" sz="1300" u="none" kern="1200" dirty="0">
                          <a:solidFill>
                            <a:schemeClr val="tx1"/>
                          </a:solidFill>
                          <a:effectLst/>
                          <a:latin typeface="+mn-lt"/>
                          <a:ea typeface="Amazon Ember" panose="02000000000000000000" pitchFamily="2" charset="0"/>
                          <a:cs typeface="Calibri Light" panose="020F0302020204030204" pitchFamily="34" charset="0"/>
                        </a:rPr>
                        <a:t>email</a:t>
                      </a:r>
                      <a:r>
                        <a:rPr lang="en-US" sz="1300" kern="1200" dirty="0">
                          <a:solidFill>
                            <a:schemeClr val="tx1"/>
                          </a:solidFill>
                          <a:effectLst/>
                          <a:latin typeface="+mn-lt"/>
                          <a:ea typeface="Amazon Ember" panose="02000000000000000000" pitchFamily="2" charset="0"/>
                          <a:cs typeface="Calibri Light" panose="020F0302020204030204" pitchFamily="34" charset="0"/>
                        </a:rPr>
                        <a:t> is</a:t>
                      </a:r>
                      <a:r>
                        <a:rPr lang="en-US" sz="1300" kern="1200" baseline="0" dirty="0">
                          <a:solidFill>
                            <a:schemeClr val="tx1"/>
                          </a:solidFill>
                          <a:effectLst/>
                          <a:latin typeface="+mn-lt"/>
                          <a:ea typeface="Amazon Ember" panose="02000000000000000000" pitchFamily="2" charset="0"/>
                          <a:cs typeface="Calibri Light" panose="020F0302020204030204" pitchFamily="34" charset="0"/>
                        </a:rPr>
                        <a:t> </a:t>
                      </a:r>
                      <a:r>
                        <a:rPr lang="en-US" sz="1300" kern="1200" dirty="0">
                          <a:solidFill>
                            <a:schemeClr val="tx1"/>
                          </a:solidFill>
                          <a:effectLst/>
                          <a:latin typeface="+mn-lt"/>
                          <a:ea typeface="Amazon Ember" panose="02000000000000000000" pitchFamily="2" charset="0"/>
                          <a:cs typeface="Calibri Light" panose="020F0302020204030204" pitchFamily="34" charset="0"/>
                        </a:rPr>
                        <a:t>linked to a separate AB account) who needs to either 1) </a:t>
                      </a:r>
                      <a:r>
                        <a:rPr lang="en-US" sz="1300" kern="1200" baseline="0" dirty="0">
                          <a:solidFill>
                            <a:schemeClr val="tx1"/>
                          </a:solidFill>
                          <a:effectLst/>
                          <a:latin typeface="+mn-lt"/>
                          <a:ea typeface="Amazon Ember" panose="02000000000000000000" pitchFamily="2" charset="0"/>
                          <a:cs typeface="Calibri Light" panose="020F0302020204030204" pitchFamily="34" charset="0"/>
                        </a:rPr>
                        <a:t>merge the current account into the central Business account from an email invitation or 2) </a:t>
                      </a:r>
                      <a:r>
                        <a:rPr lang="en-US" sz="1300" kern="1200" dirty="0">
                          <a:solidFill>
                            <a:schemeClr val="tx1"/>
                          </a:solidFill>
                          <a:effectLst/>
                          <a:latin typeface="+mn-lt"/>
                          <a:ea typeface="Amazon Ember" panose="02000000000000000000" pitchFamily="2" charset="0"/>
                          <a:cs typeface="Calibri Light" panose="020F0302020204030204" pitchFamily="34" charset="0"/>
                        </a:rPr>
                        <a:t>deregister the account (convert to a .com account) before joining</a:t>
                      </a:r>
                      <a:r>
                        <a:rPr lang="en-US" sz="1300" kern="1200" baseline="0" dirty="0">
                          <a:solidFill>
                            <a:schemeClr val="tx1"/>
                          </a:solidFill>
                          <a:effectLst/>
                          <a:latin typeface="+mn-lt"/>
                          <a:ea typeface="Amazon Ember" panose="02000000000000000000" pitchFamily="2" charset="0"/>
                          <a:cs typeface="Calibri Light" panose="020F0302020204030204" pitchFamily="34" charset="0"/>
                        </a:rPr>
                        <a:t> the central account.</a:t>
                      </a:r>
                    </a:p>
                    <a:p>
                      <a:pPr marL="0" marR="0" lvl="0" indent="0" algn="l">
                        <a:lnSpc>
                          <a:spcPct val="107000"/>
                        </a:lnSpc>
                        <a:spcBef>
                          <a:spcPts val="0"/>
                        </a:spcBef>
                        <a:spcAft>
                          <a:spcPts val="0"/>
                        </a:spcAft>
                        <a:buFont typeface="Symbol" panose="05050102010706020507" pitchFamily="18" charset="2"/>
                        <a:buNone/>
                      </a:pPr>
                      <a:endParaRPr lang="en-US" sz="1400" b="1" dirty="0">
                        <a:solidFill>
                          <a:schemeClr val="accent1">
                            <a:lumMod val="50000"/>
                          </a:schemeClr>
                        </a:solidFill>
                        <a:effectLst/>
                        <a:latin typeface="Amazon Ember" panose="02000000000000000000" pitchFamily="2" charset="0"/>
                        <a:ea typeface="Amazon Ember" panose="02000000000000000000" pitchFamily="2" charset="0"/>
                        <a:cs typeface="Calibri Light" panose="020F0302020204030204" pitchFamily="34" charset="0"/>
                      </a:endParaRPr>
                    </a:p>
                  </a:txBody>
                  <a:tcPr marL="44258" marR="44258" marT="0" marB="0" anchor="ctr">
                    <a:solidFill>
                      <a:schemeClr val="accent1">
                        <a:lumMod val="20000"/>
                        <a:lumOff val="80000"/>
                      </a:schemeClr>
                    </a:solidFill>
                  </a:tcPr>
                </a:tc>
                <a:extLst>
                  <a:ext uri="{0D108BD9-81ED-4DB2-BD59-A6C34878D82A}">
                    <a16:rowId xmlns:a16="http://schemas.microsoft.com/office/drawing/2014/main" val="1049579716"/>
                  </a:ext>
                </a:extLst>
              </a:tr>
            </a:tbl>
          </a:graphicData>
        </a:graphic>
      </p:graphicFrame>
    </p:spTree>
    <p:extLst>
      <p:ext uri="{BB962C8B-B14F-4D97-AF65-F5344CB8AC3E}">
        <p14:creationId xmlns:p14="http://schemas.microsoft.com/office/powerpoint/2010/main" val="201018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775" y="1438831"/>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6FBA221-A0F1-44E6-8445-7FFA2186042F}"/>
              </a:ext>
            </a:extLst>
          </p:cNvPr>
          <p:cNvSpPr>
            <a:spLocks noGrp="1"/>
          </p:cNvSpPr>
          <p:nvPr>
            <p:ph type="title"/>
          </p:nvPr>
        </p:nvSpPr>
        <p:spPr>
          <a:xfrm>
            <a:off x="490142" y="-170760"/>
            <a:ext cx="11628255" cy="1325563"/>
          </a:xfrm>
        </p:spPr>
        <p:txBody>
          <a:bodyPr>
            <a:normAutofit/>
          </a:bodyPr>
          <a:lstStyle/>
          <a:p>
            <a:r>
              <a:rPr lang="en-US" sz="3200" dirty="0"/>
              <a:t>Accessing Amazon Business</a:t>
            </a:r>
            <a:endParaRPr lang="en-US" sz="3200" dirty="0">
              <a:solidFill>
                <a:srgbClr val="FF0000"/>
              </a:solidFill>
            </a:endParaRPr>
          </a:p>
        </p:txBody>
      </p:sp>
      <p:sp>
        <p:nvSpPr>
          <p:cNvPr id="6" name="Text Placeholder 2">
            <a:extLst>
              <a:ext uri="{FF2B5EF4-FFF2-40B4-BE49-F238E27FC236}">
                <a16:creationId xmlns:a16="http://schemas.microsoft.com/office/drawing/2014/main" id="{A4D45C15-1B02-4D53-B262-B5B88E380D3F}"/>
              </a:ext>
            </a:extLst>
          </p:cNvPr>
          <p:cNvSpPr txBox="1">
            <a:spLocks/>
          </p:cNvSpPr>
          <p:nvPr/>
        </p:nvSpPr>
        <p:spPr>
          <a:xfrm>
            <a:off x="490142" y="898317"/>
            <a:ext cx="10155903"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3"/>
                </a:solidFill>
                <a:latin typeface="+mn-lt"/>
              </a:rPr>
              <a:t>Accessing the Amazon Business account is simple when Amazon is integrated with your organization</a:t>
            </a:r>
          </a:p>
          <a:p>
            <a:endParaRPr lang="en-US" sz="1800" dirty="0"/>
          </a:p>
        </p:txBody>
      </p:sp>
      <p:sp>
        <p:nvSpPr>
          <p:cNvPr id="7" name="Rectangle 6">
            <a:extLst>
              <a:ext uri="{FF2B5EF4-FFF2-40B4-BE49-F238E27FC236}">
                <a16:creationId xmlns:a16="http://schemas.microsoft.com/office/drawing/2014/main" id="{DB44E7A1-10A7-440F-9E92-7D7FC47A421D}"/>
              </a:ext>
            </a:extLst>
          </p:cNvPr>
          <p:cNvSpPr/>
          <p:nvPr/>
        </p:nvSpPr>
        <p:spPr>
          <a:xfrm>
            <a:off x="873319" y="1617415"/>
            <a:ext cx="4459830" cy="3724096"/>
          </a:xfrm>
          <a:prstGeom prst="rect">
            <a:avLst/>
          </a:prstGeom>
        </p:spPr>
        <p:txBody>
          <a:bodyPr wrap="square">
            <a:spAutoFit/>
          </a:bodyPr>
          <a:lstStyle/>
          <a:p>
            <a:pPr lvl="0">
              <a:spcAft>
                <a:spcPts val="1200"/>
              </a:spcAft>
            </a:pPr>
            <a:r>
              <a:rPr lang="en-US" sz="1600" b="1" dirty="0">
                <a:solidFill>
                  <a:schemeClr val="accent3"/>
                </a:solidFill>
                <a:ea typeface="Amazon Ember" panose="02000000000000000000" pitchFamily="2" charset="0"/>
              </a:rPr>
              <a:t>How do you sign in?</a:t>
            </a:r>
            <a:endParaRPr lang="en-US" sz="1400" dirty="0">
              <a:solidFill>
                <a:srgbClr val="222C3A"/>
              </a:solidFill>
            </a:endParaRPr>
          </a:p>
          <a:p>
            <a:pPr marL="398463" indent="-227013">
              <a:buFont typeface="Arial" panose="020B0604020202020204" pitchFamily="34" charset="0"/>
              <a:buChar char="•"/>
            </a:pPr>
            <a:r>
              <a:rPr lang="en-US" sz="1400" b="1" dirty="0"/>
              <a:t>[For SSO]  </a:t>
            </a:r>
            <a:r>
              <a:rPr lang="en-US" sz="1400" dirty="0"/>
              <a:t>All registration flows when you click the link provided to access the centralized Amazon Business account. This will automatically log you into the appropriate account. </a:t>
            </a:r>
          </a:p>
          <a:p>
            <a:pPr marL="171450"/>
            <a:endParaRPr lang="en-US" sz="1400" dirty="0">
              <a:solidFill>
                <a:srgbClr val="222C3A"/>
              </a:solidFill>
            </a:endParaRPr>
          </a:p>
          <a:p>
            <a:pPr marL="342900" indent="-171450">
              <a:buFont typeface="Arial" panose="020B0604020202020204" pitchFamily="34" charset="0"/>
              <a:buChar char="•"/>
            </a:pPr>
            <a:r>
              <a:rPr lang="en-US" sz="1400" dirty="0"/>
              <a:t>For those who have not used their work email in the past, they will be immediately authenticated into the central account.</a:t>
            </a:r>
          </a:p>
          <a:p>
            <a:pPr marL="171450"/>
            <a:endParaRPr lang="en-US" sz="1400" dirty="0"/>
          </a:p>
          <a:p>
            <a:pPr marL="342900" indent="-171450">
              <a:buFont typeface="Arial" panose="020B0604020202020204" pitchFamily="34" charset="0"/>
              <a:buChar char="•"/>
            </a:pPr>
            <a:r>
              <a:rPr lang="en-US" sz="1400" dirty="0"/>
              <a:t>For those who do need to take action to separate out their existing account, this is a </a:t>
            </a:r>
            <a:r>
              <a:rPr lang="en-US" sz="1400" i="1" dirty="0"/>
              <a:t>one time process that they will be guided through</a:t>
            </a:r>
            <a:r>
              <a:rPr lang="en-US" sz="1400" dirty="0"/>
              <a:t>. They will be authenticated automatically each subsequent time.</a:t>
            </a:r>
            <a:endParaRPr lang="en-US" sz="1400" dirty="0">
              <a:solidFill>
                <a:prstClr val="black"/>
              </a:solidFill>
              <a:ea typeface="Amazon Ember" panose="02000000000000000000" pitchFamily="2" charset="0"/>
            </a:endParaRPr>
          </a:p>
          <a:p>
            <a:pPr marL="171450" lvl="0"/>
            <a:endParaRPr lang="en-US" sz="1400" dirty="0">
              <a:solidFill>
                <a:prstClr val="black"/>
              </a:solidFill>
              <a:latin typeface="Amazon Ember" panose="02000000000000000000" pitchFamily="2" charset="0"/>
              <a:ea typeface="Amazon Ember" panose="02000000000000000000" pitchFamily="2" charset="0"/>
            </a:endParaRPr>
          </a:p>
        </p:txBody>
      </p:sp>
      <p:sp>
        <p:nvSpPr>
          <p:cNvPr id="14" name="TextBox 13">
            <a:extLst>
              <a:ext uri="{FF2B5EF4-FFF2-40B4-BE49-F238E27FC236}">
                <a16:creationId xmlns:a16="http://schemas.microsoft.com/office/drawing/2014/main" id="{64FC591B-CCF0-4DF7-A668-336EC7967BED}"/>
              </a:ext>
            </a:extLst>
          </p:cNvPr>
          <p:cNvSpPr txBox="1"/>
          <p:nvPr/>
        </p:nvSpPr>
        <p:spPr>
          <a:xfrm>
            <a:off x="6456517" y="2274838"/>
            <a:ext cx="4386263" cy="2308324"/>
          </a:xfrm>
          <a:prstGeom prst="rect">
            <a:avLst/>
          </a:prstGeom>
          <a:solidFill>
            <a:schemeClr val="accent4"/>
          </a:solidFill>
          <a:ln>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US" sz="2400" b="1" i="1" dirty="0">
                <a:solidFill>
                  <a:schemeClr val="bg1"/>
                </a:solidFill>
              </a:rPr>
              <a:t>Link to Join through:</a:t>
            </a:r>
          </a:p>
          <a:p>
            <a:pPr algn="ctr"/>
            <a:endParaRPr lang="en-US" sz="2400" b="1" i="1" dirty="0">
              <a:solidFill>
                <a:schemeClr val="bg1"/>
              </a:solidFill>
            </a:endParaRPr>
          </a:p>
          <a:p>
            <a:pPr algn="ctr"/>
            <a:r>
              <a:rPr lang="en-US" sz="2400" b="1" i="1" dirty="0">
                <a:solidFill>
                  <a:schemeClr val="bg1"/>
                </a:solidFill>
              </a:rPr>
              <a:t>&lt;inert link&gt;</a:t>
            </a:r>
          </a:p>
          <a:p>
            <a:pPr algn="ctr"/>
            <a:endParaRPr lang="en-US" sz="2400" b="1" i="1" dirty="0">
              <a:solidFill>
                <a:schemeClr val="bg1"/>
              </a:solidFill>
            </a:endParaRPr>
          </a:p>
          <a:p>
            <a:pPr algn="ctr"/>
            <a:r>
              <a:rPr lang="en-US" sz="2400" b="1" i="1" dirty="0">
                <a:solidFill>
                  <a:schemeClr val="bg1"/>
                </a:solidFill>
              </a:rPr>
              <a:t> or Screenshot</a:t>
            </a:r>
          </a:p>
          <a:p>
            <a:pPr algn="ctr"/>
            <a:endParaRPr lang="en-US" sz="2400" b="1" i="1" dirty="0"/>
          </a:p>
        </p:txBody>
      </p:sp>
      <p:pic>
        <p:nvPicPr>
          <p:cNvPr id="15" name="Picture 14">
            <a:extLst>
              <a:ext uri="{FF2B5EF4-FFF2-40B4-BE49-F238E27FC236}">
                <a16:creationId xmlns:a16="http://schemas.microsoft.com/office/drawing/2014/main" id="{3778DD19-2D1D-40CB-A11F-E862134027CE}"/>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7270590" y="3017892"/>
            <a:ext cx="2847975" cy="1666875"/>
          </a:xfrm>
          <a:prstGeom prst="rect">
            <a:avLst/>
          </a:prstGeom>
        </p:spPr>
      </p:pic>
      <p:pic>
        <p:nvPicPr>
          <p:cNvPr id="17" name="Picture 16">
            <a:extLst>
              <a:ext uri="{FF2B5EF4-FFF2-40B4-BE49-F238E27FC236}">
                <a16:creationId xmlns:a16="http://schemas.microsoft.com/office/drawing/2014/main" id="{830F5002-4823-4B64-B3F5-8CDC9FC9355C}"/>
              </a:ext>
            </a:extLst>
          </p:cNvPr>
          <p:cNvPicPr>
            <a:picLocks noChangeAspect="1"/>
          </p:cNvPicPr>
          <p:nvPr/>
        </p:nvPicPr>
        <p:blipFill rotWithShape="1">
          <a:blip r:embed="rId4"/>
          <a:srcRect b="66762"/>
          <a:stretch/>
        </p:blipFill>
        <p:spPr>
          <a:xfrm>
            <a:off x="7273635" y="3036670"/>
            <a:ext cx="2847975" cy="554038"/>
          </a:xfrm>
          <a:prstGeom prst="rect">
            <a:avLst/>
          </a:prstGeom>
        </p:spPr>
      </p:pic>
      <p:pic>
        <p:nvPicPr>
          <p:cNvPr id="19" name="Picture 18">
            <a:extLst>
              <a:ext uri="{FF2B5EF4-FFF2-40B4-BE49-F238E27FC236}">
                <a16:creationId xmlns:a16="http://schemas.microsoft.com/office/drawing/2014/main" id="{AF7D71A4-F63C-4480-9152-53B1CC8E19FD}"/>
              </a:ext>
            </a:extLst>
          </p:cNvPr>
          <p:cNvPicPr>
            <a:picLocks noChangeAspect="1"/>
          </p:cNvPicPr>
          <p:nvPr/>
        </p:nvPicPr>
        <p:blipFill rotWithShape="1">
          <a:blip r:embed="rId4"/>
          <a:srcRect l="380" t="27143" r="61351" b="29082"/>
          <a:stretch/>
        </p:blipFill>
        <p:spPr>
          <a:xfrm>
            <a:off x="7274857" y="3498434"/>
            <a:ext cx="1089891" cy="729673"/>
          </a:xfrm>
          <a:prstGeom prst="rect">
            <a:avLst/>
          </a:prstGeom>
        </p:spPr>
      </p:pic>
    </p:spTree>
    <p:extLst>
      <p:ext uri="{BB962C8B-B14F-4D97-AF65-F5344CB8AC3E}">
        <p14:creationId xmlns:p14="http://schemas.microsoft.com/office/powerpoint/2010/main" val="402087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F23052-DB00-45E6-9368-CC8291D164D7}"/>
              </a:ext>
            </a:extLst>
          </p:cNvPr>
          <p:cNvSpPr>
            <a:spLocks noGrp="1"/>
          </p:cNvSpPr>
          <p:nvPr>
            <p:ph type="body" sz="quarter" idx="10"/>
          </p:nvPr>
        </p:nvSpPr>
        <p:spPr>
          <a:xfrm>
            <a:off x="867592" y="3429000"/>
            <a:ext cx="5138002" cy="956541"/>
          </a:xfrm>
        </p:spPr>
        <p:txBody>
          <a:bodyPr>
            <a:normAutofit/>
          </a:bodyPr>
          <a:lstStyle/>
          <a:p>
            <a:pPr marL="0" indent="0">
              <a:lnSpc>
                <a:spcPct val="100000"/>
              </a:lnSpc>
              <a:buNone/>
            </a:pPr>
            <a:r>
              <a:rPr lang="en-US" dirty="0"/>
              <a:t>Account Navigation</a:t>
            </a:r>
          </a:p>
        </p:txBody>
      </p:sp>
    </p:spTree>
    <p:extLst>
      <p:ext uri="{BB962C8B-B14F-4D97-AF65-F5344CB8AC3E}">
        <p14:creationId xmlns:p14="http://schemas.microsoft.com/office/powerpoint/2010/main" val="118396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29200" y="1482334"/>
            <a:ext cx="12192000" cy="4894217"/>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0B2BE2-3405-4816-AB26-C1959D8B6E1C}"/>
              </a:ext>
            </a:extLst>
          </p:cNvPr>
          <p:cNvPicPr>
            <a:picLocks noChangeAspect="1"/>
          </p:cNvPicPr>
          <p:nvPr/>
        </p:nvPicPr>
        <p:blipFill>
          <a:blip r:embed="rId2"/>
          <a:stretch>
            <a:fillRect/>
          </a:stretch>
        </p:blipFill>
        <p:spPr>
          <a:xfrm>
            <a:off x="8353544" y="2420530"/>
            <a:ext cx="1880678" cy="276099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A9159E26-5546-4CAB-939D-E05AA465E0B0}"/>
              </a:ext>
            </a:extLst>
          </p:cNvPr>
          <p:cNvPicPr>
            <a:picLocks noChangeAspect="1"/>
          </p:cNvPicPr>
          <p:nvPr/>
        </p:nvPicPr>
        <p:blipFill>
          <a:blip r:embed="rId3"/>
          <a:stretch>
            <a:fillRect/>
          </a:stretch>
        </p:blipFill>
        <p:spPr>
          <a:xfrm>
            <a:off x="1421627" y="1688946"/>
            <a:ext cx="9188760" cy="75024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E28E4E99-4768-4E70-A022-CCA6ABAD7709}"/>
              </a:ext>
            </a:extLst>
          </p:cNvPr>
          <p:cNvPicPr>
            <a:picLocks noChangeAspect="1"/>
          </p:cNvPicPr>
          <p:nvPr/>
        </p:nvPicPr>
        <p:blipFill>
          <a:blip r:embed="rId4"/>
          <a:stretch>
            <a:fillRect/>
          </a:stretch>
        </p:blipFill>
        <p:spPr>
          <a:xfrm>
            <a:off x="7438657" y="2148531"/>
            <a:ext cx="1423690" cy="269894"/>
          </a:xfrm>
          <a:prstGeom prst="rect">
            <a:avLst/>
          </a:prstGeom>
        </p:spPr>
      </p:pic>
      <p:sp>
        <p:nvSpPr>
          <p:cNvPr id="27" name="Rectangle: Rounded Corners 26">
            <a:extLst>
              <a:ext uri="{FF2B5EF4-FFF2-40B4-BE49-F238E27FC236}">
                <a16:creationId xmlns:a16="http://schemas.microsoft.com/office/drawing/2014/main" id="{E3AAA7FF-7892-4FA1-8A04-23065EDC84A1}"/>
              </a:ext>
            </a:extLst>
          </p:cNvPr>
          <p:cNvSpPr/>
          <p:nvPr/>
        </p:nvSpPr>
        <p:spPr>
          <a:xfrm>
            <a:off x="7429095" y="2136149"/>
            <a:ext cx="1405343" cy="303046"/>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28" name="Picture 27">
            <a:extLst>
              <a:ext uri="{FF2B5EF4-FFF2-40B4-BE49-F238E27FC236}">
                <a16:creationId xmlns:a16="http://schemas.microsoft.com/office/drawing/2014/main" id="{8009BA51-F983-4346-B8B1-67F3FBF45604}"/>
              </a:ext>
            </a:extLst>
          </p:cNvPr>
          <p:cNvPicPr>
            <a:picLocks noChangeAspect="1"/>
          </p:cNvPicPr>
          <p:nvPr/>
        </p:nvPicPr>
        <p:blipFill>
          <a:blip r:embed="rId5"/>
          <a:stretch>
            <a:fillRect/>
          </a:stretch>
        </p:blipFill>
        <p:spPr>
          <a:xfrm>
            <a:off x="2819340" y="1755173"/>
            <a:ext cx="904875" cy="352425"/>
          </a:xfrm>
          <a:prstGeom prst="rect">
            <a:avLst/>
          </a:prstGeom>
        </p:spPr>
      </p:pic>
      <p:graphicFrame>
        <p:nvGraphicFramePr>
          <p:cNvPr id="29" name="Table 28">
            <a:extLst>
              <a:ext uri="{FF2B5EF4-FFF2-40B4-BE49-F238E27FC236}">
                <a16:creationId xmlns:a16="http://schemas.microsoft.com/office/drawing/2014/main" id="{ED612BBB-FA26-470E-B3B7-E966987EF8AF}"/>
              </a:ext>
            </a:extLst>
          </p:cNvPr>
          <p:cNvGraphicFramePr>
            <a:graphicFrameLocks noGrp="1"/>
          </p:cNvGraphicFramePr>
          <p:nvPr>
            <p:extLst>
              <p:ext uri="{D42A27DB-BD31-4B8C-83A1-F6EECF244321}">
                <p14:modId xmlns:p14="http://schemas.microsoft.com/office/powerpoint/2010/main" val="3891896718"/>
              </p:ext>
            </p:extLst>
          </p:nvPr>
        </p:nvGraphicFramePr>
        <p:xfrm>
          <a:off x="1415350" y="2553495"/>
          <a:ext cx="6929324" cy="3150778"/>
        </p:xfrm>
        <a:graphic>
          <a:graphicData uri="http://schemas.openxmlformats.org/drawingml/2006/table">
            <a:tbl>
              <a:tblPr firstRow="1" bandRow="1">
                <a:tableStyleId>{5C22544A-7EE6-4342-B048-85BDC9FD1C3A}</a:tableStyleId>
              </a:tblPr>
              <a:tblGrid>
                <a:gridCol w="1999787">
                  <a:extLst>
                    <a:ext uri="{9D8B030D-6E8A-4147-A177-3AD203B41FA5}">
                      <a16:colId xmlns:a16="http://schemas.microsoft.com/office/drawing/2014/main" val="135978508"/>
                    </a:ext>
                  </a:extLst>
                </a:gridCol>
                <a:gridCol w="4929537">
                  <a:extLst>
                    <a:ext uri="{9D8B030D-6E8A-4147-A177-3AD203B41FA5}">
                      <a16:colId xmlns:a16="http://schemas.microsoft.com/office/drawing/2014/main" val="420544961"/>
                    </a:ext>
                  </a:extLst>
                </a:gridCol>
              </a:tblGrid>
              <a:tr h="431005">
                <a:tc>
                  <a:txBody>
                    <a:bodyPr/>
                    <a:lstStyle/>
                    <a:p>
                      <a:pPr algn="ctr"/>
                      <a:r>
                        <a:rPr lang="en-US" dirty="0"/>
                        <a:t>Page</a:t>
                      </a:r>
                    </a:p>
                  </a:txBody>
                  <a:tcPr anchor="ctr">
                    <a:solidFill>
                      <a:schemeClr val="accent3"/>
                    </a:solidFill>
                  </a:tcPr>
                </a:tc>
                <a:tc>
                  <a:txBody>
                    <a:bodyPr/>
                    <a:lstStyle/>
                    <a:p>
                      <a:pPr algn="ctr"/>
                      <a:r>
                        <a:rPr lang="en-US" dirty="0"/>
                        <a:t>Functionality</a:t>
                      </a:r>
                    </a:p>
                  </a:txBody>
                  <a:tcPr anchor="ctr">
                    <a:solidFill>
                      <a:schemeClr val="accent3"/>
                    </a:solidFill>
                  </a:tcPr>
                </a:tc>
                <a:extLst>
                  <a:ext uri="{0D108BD9-81ED-4DB2-BD59-A6C34878D82A}">
                    <a16:rowId xmlns:a16="http://schemas.microsoft.com/office/drawing/2014/main" val="3682682140"/>
                  </a:ext>
                </a:extLst>
              </a:tr>
              <a:tr h="519507">
                <a:tc>
                  <a:txBody>
                    <a:bodyPr/>
                    <a:lstStyle/>
                    <a:p>
                      <a:pPr algn="l"/>
                      <a:r>
                        <a:rPr lang="en-US" sz="1600" b="1" dirty="0">
                          <a:latin typeface="+mn-lt"/>
                          <a:ea typeface="Amazon Ember" panose="020B0603020204020204" pitchFamily="34" charset="0"/>
                          <a:cs typeface="Amazon Ember" panose="020B0603020204020204" pitchFamily="34" charset="0"/>
                        </a:rPr>
                        <a:t>Your Account</a:t>
                      </a:r>
                    </a:p>
                  </a:txBody>
                  <a:tcPr anchor="ctr">
                    <a:solidFill>
                      <a:schemeClr val="tx1">
                        <a:lumMod val="25000"/>
                        <a:lumOff val="75000"/>
                      </a:schemeClr>
                    </a:solidFill>
                  </a:tcPr>
                </a:tc>
                <a:tc>
                  <a:txBody>
                    <a:bodyPr/>
                    <a:lstStyle/>
                    <a:p>
                      <a:r>
                        <a:rPr lang="en-US" sz="1400" dirty="0">
                          <a:solidFill>
                            <a:srgbClr val="222D3A"/>
                          </a:solidFill>
                        </a:rPr>
                        <a:t>Standard Amazon </a:t>
                      </a:r>
                      <a:r>
                        <a:rPr kumimoji="0" lang="en-US" sz="1400" b="0" i="0" u="none" strike="noStrike" kern="1200" cap="none" spc="0" normalizeH="0" baseline="0" noProof="0" dirty="0">
                          <a:ln>
                            <a:noFill/>
                          </a:ln>
                          <a:solidFill>
                            <a:srgbClr val="222D3A"/>
                          </a:solidFill>
                          <a:effectLst/>
                          <a:uLnTx/>
                          <a:uFillTx/>
                          <a:ea typeface="+mn-ea"/>
                          <a:cs typeface="+mn-cs"/>
                        </a:rPr>
                        <a:t>account information including name, email address &amp; password</a:t>
                      </a:r>
                      <a:endParaRPr lang="en-US" sz="1400" dirty="0"/>
                    </a:p>
                  </a:txBody>
                  <a:tcPr>
                    <a:solidFill>
                      <a:schemeClr val="tx1">
                        <a:lumMod val="25000"/>
                        <a:lumOff val="75000"/>
                      </a:schemeClr>
                    </a:solidFill>
                  </a:tcPr>
                </a:tc>
                <a:extLst>
                  <a:ext uri="{0D108BD9-81ED-4DB2-BD59-A6C34878D82A}">
                    <a16:rowId xmlns:a16="http://schemas.microsoft.com/office/drawing/2014/main" val="853440707"/>
                  </a:ext>
                </a:extLst>
              </a:tr>
              <a:tr h="519507">
                <a:tc>
                  <a:txBody>
                    <a:bodyPr/>
                    <a:lstStyle/>
                    <a:p>
                      <a:pPr algn="l"/>
                      <a:r>
                        <a:rPr lang="en-US" sz="1600" b="1" dirty="0">
                          <a:latin typeface="+mn-lt"/>
                          <a:ea typeface="Amazon Ember" panose="020B0603020204020204" pitchFamily="34" charset="0"/>
                          <a:cs typeface="Amazon Ember" panose="020B0603020204020204" pitchFamily="34" charset="0"/>
                        </a:rPr>
                        <a:t>Your Orders</a:t>
                      </a:r>
                    </a:p>
                  </a:txBody>
                  <a:tcPr anchor="ctr">
                    <a:solidFill>
                      <a:schemeClr val="tx1">
                        <a:lumMod val="10000"/>
                        <a:lumOff val="90000"/>
                      </a:schemeClr>
                    </a:solidFill>
                  </a:tcPr>
                </a:tc>
                <a:tc>
                  <a:txBody>
                    <a:bodyPr/>
                    <a:lstStyle/>
                    <a:p>
                      <a:r>
                        <a:rPr kumimoji="0" lang="en-US" sz="1400" b="0" i="0" u="none" strike="noStrike" kern="1200" cap="none" spc="0" normalizeH="0" baseline="0" noProof="0" dirty="0">
                          <a:ln>
                            <a:noFill/>
                          </a:ln>
                          <a:solidFill>
                            <a:srgbClr val="222D3A"/>
                          </a:solidFill>
                          <a:effectLst/>
                          <a:uLnTx/>
                          <a:uFillTx/>
                          <a:ea typeface="+mn-ea"/>
                          <a:cs typeface="+mn-cs"/>
                        </a:rPr>
                        <a:t>View and track your orders. Administrations can view orders others have placed on behalf of the organization</a:t>
                      </a:r>
                      <a:endParaRPr lang="en-US" sz="1400" dirty="0"/>
                    </a:p>
                  </a:txBody>
                  <a:tcPr>
                    <a:solidFill>
                      <a:schemeClr val="tx1">
                        <a:lumMod val="10000"/>
                        <a:lumOff val="90000"/>
                      </a:schemeClr>
                    </a:solidFill>
                  </a:tcPr>
                </a:tc>
                <a:extLst>
                  <a:ext uri="{0D108BD9-81ED-4DB2-BD59-A6C34878D82A}">
                    <a16:rowId xmlns:a16="http://schemas.microsoft.com/office/drawing/2014/main" val="3287075769"/>
                  </a:ext>
                </a:extLst>
              </a:tr>
              <a:tr h="519507">
                <a:tc>
                  <a:txBody>
                    <a:bodyPr/>
                    <a:lstStyle/>
                    <a:p>
                      <a:pPr algn="l"/>
                      <a:r>
                        <a:rPr lang="en-US" sz="1600" b="1" dirty="0">
                          <a:latin typeface="+mn-lt"/>
                          <a:ea typeface="Amazon Ember" panose="020B0603020204020204" pitchFamily="34" charset="0"/>
                          <a:cs typeface="Amazon Ember" panose="020B0603020204020204" pitchFamily="34" charset="0"/>
                        </a:rPr>
                        <a:t>Bulk Ordering</a:t>
                      </a:r>
                    </a:p>
                  </a:txBody>
                  <a:tcPr anchor="ctr">
                    <a:solidFill>
                      <a:schemeClr val="tx1">
                        <a:lumMod val="25000"/>
                        <a:lumOff val="75000"/>
                      </a:schemeClr>
                    </a:solidFill>
                  </a:tcPr>
                </a:tc>
                <a:tc>
                  <a:txBody>
                    <a:bodyPr/>
                    <a:lstStyle/>
                    <a:p>
                      <a:r>
                        <a:rPr lang="en-US" sz="1400" dirty="0"/>
                        <a:t>Create a new bulk order, continue saved bulk orders, or track your requests for quotes and quantity discounts</a:t>
                      </a:r>
                    </a:p>
                  </a:txBody>
                  <a:tcPr>
                    <a:solidFill>
                      <a:schemeClr val="tx1">
                        <a:lumMod val="25000"/>
                        <a:lumOff val="75000"/>
                      </a:schemeClr>
                    </a:solidFill>
                  </a:tcPr>
                </a:tc>
                <a:extLst>
                  <a:ext uri="{0D108BD9-81ED-4DB2-BD59-A6C34878D82A}">
                    <a16:rowId xmlns:a16="http://schemas.microsoft.com/office/drawing/2014/main" val="3268164181"/>
                  </a:ext>
                </a:extLst>
              </a:tr>
              <a:tr h="580626">
                <a:tc>
                  <a:txBody>
                    <a:bodyPr/>
                    <a:lstStyle/>
                    <a:p>
                      <a:pPr algn="l"/>
                      <a:r>
                        <a:rPr lang="en-US" sz="1600" b="1" dirty="0">
                          <a:latin typeface="+mn-lt"/>
                          <a:ea typeface="Amazon Ember" panose="020B0603020204020204" pitchFamily="34" charset="0"/>
                          <a:cs typeface="Amazon Ember" panose="020B0603020204020204" pitchFamily="34" charset="0"/>
                        </a:rPr>
                        <a:t>Business Analytics</a:t>
                      </a:r>
                    </a:p>
                  </a:txBody>
                  <a:tcPr anchor="ctr">
                    <a:solidFill>
                      <a:schemeClr val="tx1">
                        <a:lumMod val="10000"/>
                        <a:lumOff val="90000"/>
                      </a:schemeClr>
                    </a:solidFill>
                  </a:tcPr>
                </a:tc>
                <a:tc>
                  <a:txBody>
                    <a:bodyPr/>
                    <a:lstStyle/>
                    <a:p>
                      <a:r>
                        <a:rPr kumimoji="0" lang="en-US" sz="1400" b="0" i="0" u="none" strike="noStrike" kern="1200" cap="none" spc="0" normalizeH="0" baseline="0" noProof="0" dirty="0">
                          <a:ln>
                            <a:noFill/>
                          </a:ln>
                          <a:solidFill>
                            <a:srgbClr val="222D3A"/>
                          </a:solidFill>
                          <a:effectLst/>
                          <a:uLnTx/>
                          <a:uFillTx/>
                          <a:ea typeface="+mn-ea"/>
                          <a:cs typeface="+mn-cs"/>
                        </a:rPr>
                        <a:t>Create and filter custom reports based on your business needs to view your organization’s orders </a:t>
                      </a:r>
                      <a:endParaRPr lang="en-US" sz="1400" dirty="0"/>
                    </a:p>
                  </a:txBody>
                  <a:tcPr>
                    <a:solidFill>
                      <a:schemeClr val="tx1">
                        <a:lumMod val="10000"/>
                        <a:lumOff val="90000"/>
                      </a:schemeClr>
                    </a:solidFill>
                  </a:tcPr>
                </a:tc>
                <a:extLst>
                  <a:ext uri="{0D108BD9-81ED-4DB2-BD59-A6C34878D82A}">
                    <a16:rowId xmlns:a16="http://schemas.microsoft.com/office/drawing/2014/main" val="3658400010"/>
                  </a:ext>
                </a:extLst>
              </a:tr>
              <a:tr h="580626">
                <a:tc>
                  <a:txBody>
                    <a:bodyPr/>
                    <a:lstStyle/>
                    <a:p>
                      <a:pPr algn="l"/>
                      <a:r>
                        <a:rPr lang="en-US" sz="1600" b="1" dirty="0">
                          <a:latin typeface="+mn-lt"/>
                          <a:ea typeface="Amazon Ember" panose="020B0603020204020204" pitchFamily="34" charset="0"/>
                          <a:cs typeface="Amazon Ember" panose="020B0603020204020204" pitchFamily="34" charset="0"/>
                        </a:rPr>
                        <a:t>Switch Accounts</a:t>
                      </a:r>
                    </a:p>
                  </a:txBody>
                  <a:tcPr anchor="ctr">
                    <a:solidFill>
                      <a:schemeClr val="tx1">
                        <a:lumMod val="25000"/>
                        <a:lumOff val="75000"/>
                      </a:schemeClr>
                    </a:solidFill>
                  </a:tcPr>
                </a:tc>
                <a:tc>
                  <a:txBody>
                    <a:bodyPr/>
                    <a:lstStyle/>
                    <a:p>
                      <a:r>
                        <a:rPr kumimoji="0" lang="en-US" sz="1400" b="0" i="0" u="none" strike="noStrike" kern="1200" cap="none" spc="0" normalizeH="0" baseline="0" noProof="0" dirty="0">
                          <a:ln>
                            <a:noFill/>
                          </a:ln>
                          <a:solidFill>
                            <a:srgbClr val="222D3A"/>
                          </a:solidFill>
                          <a:effectLst/>
                          <a:uLnTx/>
                          <a:uFillTx/>
                          <a:ea typeface="+mn-ea"/>
                          <a:cs typeface="+mn-cs"/>
                        </a:rPr>
                        <a:t>Allows you to easily toggle between your different Amazon accounts</a:t>
                      </a:r>
                      <a:endParaRPr lang="en-US" sz="1400" dirty="0"/>
                    </a:p>
                  </a:txBody>
                  <a:tcPr>
                    <a:solidFill>
                      <a:schemeClr val="tx1">
                        <a:lumMod val="25000"/>
                        <a:lumOff val="75000"/>
                      </a:schemeClr>
                    </a:solidFill>
                  </a:tcPr>
                </a:tc>
                <a:extLst>
                  <a:ext uri="{0D108BD9-81ED-4DB2-BD59-A6C34878D82A}">
                    <a16:rowId xmlns:a16="http://schemas.microsoft.com/office/drawing/2014/main" val="2975686104"/>
                  </a:ext>
                </a:extLst>
              </a:tr>
            </a:tbl>
          </a:graphicData>
        </a:graphic>
      </p:graphicFrame>
      <p:sp>
        <p:nvSpPr>
          <p:cNvPr id="30" name="Title 1">
            <a:extLst>
              <a:ext uri="{FF2B5EF4-FFF2-40B4-BE49-F238E27FC236}">
                <a16:creationId xmlns:a16="http://schemas.microsoft.com/office/drawing/2014/main" id="{B0A9F902-17E2-4C30-A79D-853E41872272}"/>
              </a:ext>
            </a:extLst>
          </p:cNvPr>
          <p:cNvSpPr>
            <a:spLocks noGrp="1"/>
          </p:cNvSpPr>
          <p:nvPr>
            <p:ph type="title"/>
          </p:nvPr>
        </p:nvSpPr>
        <p:spPr>
          <a:xfrm>
            <a:off x="685800" y="-59794"/>
            <a:ext cx="10515600" cy="1325563"/>
          </a:xfrm>
          <a:ln>
            <a:noFill/>
          </a:ln>
        </p:spPr>
        <p:txBody>
          <a:bodyPr>
            <a:normAutofit/>
          </a:bodyPr>
          <a:lstStyle/>
          <a:p>
            <a:r>
              <a:rPr lang="en-US" dirty="0"/>
              <a:t>Account Navigation </a:t>
            </a:r>
          </a:p>
        </p:txBody>
      </p:sp>
      <p:sp>
        <p:nvSpPr>
          <p:cNvPr id="32" name="Content Placeholder 4">
            <a:extLst>
              <a:ext uri="{FF2B5EF4-FFF2-40B4-BE49-F238E27FC236}">
                <a16:creationId xmlns:a16="http://schemas.microsoft.com/office/drawing/2014/main" id="{0DAA0049-482A-49FF-A170-A78B8297748E}"/>
              </a:ext>
            </a:extLst>
          </p:cNvPr>
          <p:cNvSpPr txBox="1">
            <a:spLocks/>
          </p:cNvSpPr>
          <p:nvPr/>
        </p:nvSpPr>
        <p:spPr>
          <a:xfrm>
            <a:off x="377111" y="959364"/>
            <a:ext cx="11506437" cy="916653"/>
          </a:xfrm>
          <a:prstGeom prst="rect">
            <a:avLst/>
          </a:prstGeom>
          <a:noFill/>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u="none" strike="noStrike" kern="1200" cap="none" spc="0" normalizeH="0" baseline="0" noProof="0" dirty="0">
                <a:ln>
                  <a:noFill/>
                </a:ln>
                <a:solidFill>
                  <a:schemeClr val="accent3"/>
                </a:solidFill>
                <a:effectLst/>
                <a:uLnTx/>
                <a:uFillTx/>
                <a:latin typeface="Amazon Ember Light"/>
                <a:ea typeface="+mn-ea"/>
                <a:cs typeface="+mn-cs"/>
              </a:rPr>
              <a:t>Hover over your name in the top right hand corner to access additional tools in your account</a:t>
            </a:r>
          </a:p>
        </p:txBody>
      </p:sp>
      <p:sp>
        <p:nvSpPr>
          <p:cNvPr id="33" name="Rectangle: Rounded Corners 32">
            <a:extLst>
              <a:ext uri="{FF2B5EF4-FFF2-40B4-BE49-F238E27FC236}">
                <a16:creationId xmlns:a16="http://schemas.microsoft.com/office/drawing/2014/main" id="{5C39458C-FFD2-42F1-8D39-5EE32A338FC7}"/>
              </a:ext>
            </a:extLst>
          </p:cNvPr>
          <p:cNvSpPr/>
          <p:nvPr/>
        </p:nvSpPr>
        <p:spPr>
          <a:xfrm>
            <a:off x="8514587" y="2799387"/>
            <a:ext cx="1083765" cy="191575"/>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34" name="Rectangle: Rounded Corners 33">
            <a:extLst>
              <a:ext uri="{FF2B5EF4-FFF2-40B4-BE49-F238E27FC236}">
                <a16:creationId xmlns:a16="http://schemas.microsoft.com/office/drawing/2014/main" id="{C71A5618-8D26-4DE6-8D1E-100E67225B1E}"/>
              </a:ext>
            </a:extLst>
          </p:cNvPr>
          <p:cNvSpPr/>
          <p:nvPr/>
        </p:nvSpPr>
        <p:spPr>
          <a:xfrm>
            <a:off x="8517435" y="3015952"/>
            <a:ext cx="1083765" cy="191575"/>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35" name="Rectangle: Rounded Corners 34">
            <a:extLst>
              <a:ext uri="{FF2B5EF4-FFF2-40B4-BE49-F238E27FC236}">
                <a16:creationId xmlns:a16="http://schemas.microsoft.com/office/drawing/2014/main" id="{F26BC181-0885-4264-A8D5-D29B0942A319}"/>
              </a:ext>
            </a:extLst>
          </p:cNvPr>
          <p:cNvSpPr/>
          <p:nvPr/>
        </p:nvSpPr>
        <p:spPr>
          <a:xfrm>
            <a:off x="8514587" y="3806256"/>
            <a:ext cx="1083765" cy="191575"/>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36" name="Rectangle: Rounded Corners 35">
            <a:extLst>
              <a:ext uri="{FF2B5EF4-FFF2-40B4-BE49-F238E27FC236}">
                <a16:creationId xmlns:a16="http://schemas.microsoft.com/office/drawing/2014/main" id="{27FA4EB6-4A78-46A4-B93D-A9587B65B181}"/>
              </a:ext>
            </a:extLst>
          </p:cNvPr>
          <p:cNvSpPr/>
          <p:nvPr/>
        </p:nvSpPr>
        <p:spPr>
          <a:xfrm>
            <a:off x="8514587" y="3418867"/>
            <a:ext cx="1086613" cy="191575"/>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37" name="Rectangle: Rounded Corners 36">
            <a:extLst>
              <a:ext uri="{FF2B5EF4-FFF2-40B4-BE49-F238E27FC236}">
                <a16:creationId xmlns:a16="http://schemas.microsoft.com/office/drawing/2014/main" id="{C9A92C89-1F29-4A35-8C7F-188A4589AC1A}"/>
              </a:ext>
            </a:extLst>
          </p:cNvPr>
          <p:cNvSpPr/>
          <p:nvPr/>
        </p:nvSpPr>
        <p:spPr>
          <a:xfrm>
            <a:off x="8514587" y="4739983"/>
            <a:ext cx="1083765" cy="191575"/>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Tree>
    <p:extLst>
      <p:ext uri="{BB962C8B-B14F-4D97-AF65-F5344CB8AC3E}">
        <p14:creationId xmlns:p14="http://schemas.microsoft.com/office/powerpoint/2010/main" val="3130932139"/>
      </p:ext>
    </p:extLst>
  </p:cSld>
  <p:clrMapOvr>
    <a:masterClrMapping/>
  </p:clrMapOvr>
</p:sld>
</file>

<file path=ppt/theme/theme1.xml><?xml version="1.0" encoding="utf-8"?>
<a:theme xmlns:a="http://schemas.openxmlformats.org/drawingml/2006/main" name="Office Theme">
  <a:themeElements>
    <a:clrScheme name="2020 Global Summit">
      <a:dk1>
        <a:srgbClr val="222D3A"/>
      </a:dk1>
      <a:lt1>
        <a:srgbClr val="FFFFFF"/>
      </a:lt1>
      <a:dk2>
        <a:srgbClr val="FFFFFF"/>
      </a:dk2>
      <a:lt2>
        <a:srgbClr val="EAEDED"/>
      </a:lt2>
      <a:accent1>
        <a:srgbClr val="AAB7B8"/>
      </a:accent1>
      <a:accent2>
        <a:srgbClr val="FF9900"/>
      </a:accent2>
      <a:accent3>
        <a:srgbClr val="007CB6"/>
      </a:accent3>
      <a:accent4>
        <a:srgbClr val="001F3C"/>
      </a:accent4>
      <a:accent5>
        <a:srgbClr val="FFC400"/>
      </a:accent5>
      <a:accent6>
        <a:srgbClr val="EAEDED"/>
      </a:accent6>
      <a:hlink>
        <a:srgbClr val="001F3C"/>
      </a:hlink>
      <a:folHlink>
        <a:srgbClr val="007CB6"/>
      </a:folHlink>
    </a:clrScheme>
    <a:fontScheme name="ABPS 2020">
      <a:majorFont>
        <a:latin typeface="Amazon Ember Light"/>
        <a:ea typeface=""/>
        <a:cs typeface=""/>
      </a:majorFont>
      <a:minorFont>
        <a:latin typeface="Amazon Emb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 with Imag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2020 Global Summit">
      <a:dk1>
        <a:srgbClr val="222D3A"/>
      </a:dk1>
      <a:lt1>
        <a:srgbClr val="FFFFFF"/>
      </a:lt1>
      <a:dk2>
        <a:srgbClr val="FFFFFF"/>
      </a:dk2>
      <a:lt2>
        <a:srgbClr val="EAEDED"/>
      </a:lt2>
      <a:accent1>
        <a:srgbClr val="AAB7B8"/>
      </a:accent1>
      <a:accent2>
        <a:srgbClr val="FF9900"/>
      </a:accent2>
      <a:accent3>
        <a:srgbClr val="007CB6"/>
      </a:accent3>
      <a:accent4>
        <a:srgbClr val="001F3C"/>
      </a:accent4>
      <a:accent5>
        <a:srgbClr val="FFC400"/>
      </a:accent5>
      <a:accent6>
        <a:srgbClr val="EAEDED"/>
      </a:accent6>
      <a:hlink>
        <a:srgbClr val="001F3C"/>
      </a:hlink>
      <a:folHlink>
        <a:srgbClr val="007CB6"/>
      </a:folHlink>
    </a:clrScheme>
    <a:fontScheme name="ABPS 2020">
      <a:majorFont>
        <a:latin typeface="Amazon Ember Light"/>
        <a:ea typeface=""/>
        <a:cs typeface=""/>
      </a:majorFont>
      <a:minorFont>
        <a:latin typeface="Amazon Emb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60418</TotalTime>
  <Words>1676</Words>
  <Application>Microsoft Office PowerPoint</Application>
  <PresentationFormat>Widescreen</PresentationFormat>
  <Paragraphs>184</Paragraphs>
  <Slides>26</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Amazon Ember</vt:lpstr>
      <vt:lpstr>Amazon Ember Display</vt:lpstr>
      <vt:lpstr>Amazon Ember Heavy</vt:lpstr>
      <vt:lpstr>Amazon Ember Light</vt:lpstr>
      <vt:lpstr>Amazon Ember Thin</vt:lpstr>
      <vt:lpstr>Arial</vt:lpstr>
      <vt:lpstr>Calibri</vt:lpstr>
      <vt:lpstr>Calibri Light</vt:lpstr>
      <vt:lpstr>Courier New</vt:lpstr>
      <vt:lpstr>Symbol</vt:lpstr>
      <vt:lpstr>Wingdings</vt:lpstr>
      <vt:lpstr>Office Theme</vt:lpstr>
      <vt:lpstr>Divider - with Image</vt:lpstr>
      <vt:lpstr>1_Office Theme</vt:lpstr>
      <vt:lpstr>PowerPoint Presentation</vt:lpstr>
      <vt:lpstr>PowerPoint Presentation</vt:lpstr>
      <vt:lpstr>Amazon Business Benefits</vt:lpstr>
      <vt:lpstr>PowerPoint Presentation</vt:lpstr>
      <vt:lpstr>Business Account Access and Navigation </vt:lpstr>
      <vt:lpstr>Amazon Business Registration Scenarios</vt:lpstr>
      <vt:lpstr>Accessing Amazon Business</vt:lpstr>
      <vt:lpstr>PowerPoint Presentation</vt:lpstr>
      <vt:lpstr>Account Navigation </vt:lpstr>
      <vt:lpstr>Start Your Shopping Experience</vt:lpstr>
      <vt:lpstr>Traditional Marketplace Search</vt:lpstr>
      <vt:lpstr>PowerPoint Presentation</vt:lpstr>
      <vt:lpstr>Adding Items to Your Shopping Cart</vt:lpstr>
      <vt:lpstr>Checkout  </vt:lpstr>
      <vt:lpstr>Checkout – Approvals</vt:lpstr>
      <vt:lpstr>PowerPoint Presentation</vt:lpstr>
      <vt:lpstr>Reorder &amp; Shopping Lists</vt:lpstr>
      <vt:lpstr>Amazon’s Private Brands</vt:lpstr>
      <vt:lpstr>Socially Responsible Storefronts</vt:lpstr>
      <vt:lpstr>Reporting &amp; Reconciliation </vt:lpstr>
      <vt:lpstr>Your Orders</vt:lpstr>
      <vt:lpstr>PowerPoint Presentation</vt:lpstr>
      <vt:lpstr>Amazon Business Customer Support</vt:lpstr>
      <vt:lpstr>Common Amazon Business Support Questions </vt:lpstr>
      <vt:lpstr>How To Guides and Helpful Videos</vt:lpstr>
      <vt:lpstr>PowerPoint Presentation</vt:lpstr>
    </vt:vector>
  </TitlesOfParts>
  <Company>Amazon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Amy</dc:creator>
  <cp:lastModifiedBy>Razi, Imran</cp:lastModifiedBy>
  <cp:revision>306</cp:revision>
  <dcterms:created xsi:type="dcterms:W3CDTF">2020-08-19T13:33:32Z</dcterms:created>
  <dcterms:modified xsi:type="dcterms:W3CDTF">2022-08-08T21:11:55Z</dcterms:modified>
</cp:coreProperties>
</file>